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35"/>
  </p:notesMasterIdLst>
  <p:sldIdLst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IBM Plex Sans KR" panose="020B0600000101010101" charset="-127"/>
      <p:regular r:id="rId36"/>
      <p:bold r:id="rId37"/>
    </p:embeddedFont>
    <p:embeddedFont>
      <p:font typeface="IBM Plex Sans KR Medium" panose="020B0600000101010101" charset="-127"/>
      <p:regular r:id="rId38"/>
      <p:bold r:id="rId39"/>
    </p:embeddedFont>
    <p:embeddedFont>
      <p:font typeface="IBM Plex Sans KR SemiBold" panose="020B0600000101010101" charset="-127"/>
      <p:regular r:id="rId40"/>
      <p:bold r:id="rId41"/>
    </p:embeddedFont>
    <p:embeddedFont>
      <p:font typeface="Malgun Gothic" panose="020B0503020000020004" pitchFamily="50" charset="-127"/>
      <p:regular r:id="rId42"/>
      <p:bold r:id="rId43"/>
    </p:embeddedFont>
    <p:embeddedFont>
      <p:font typeface="IBM Plex Serif Medium" panose="02060603050406000203" pitchFamily="18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636466"/>
    <a:srgbClr val="515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16E9AF-ACC8-41C3-8EDE-952C76BDCF22}">
  <a:tblStyle styleId="{F416E9AF-ACC8-41C3-8EDE-952C76BDCF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26549A5-78BA-4685-8567-F878138A2E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70270759c5f94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/>
          </a:p>
        </p:txBody>
      </p:sp>
      <p:sp>
        <p:nvSpPr>
          <p:cNvPr id="221" name="Google Shape;221;g4970270759c5f94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7055ed5fe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g287055ed5fe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5cd8688f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5cd8688f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84e9e35b6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84e9e35b6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addcc1e82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g24addcc1e82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29a6af43c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29" name="Google Shape;529;g2929a6af43c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5cd8688ff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295cd8688ff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0293010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5" name="Google Shape;575;g260293010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53ed54e49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g2953ed54e49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d00b0f8d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5" name="Google Shape;615;g25d00b0f8d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addcc1e82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g24addcc1e82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cec4bb22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37" name="Google Shape;237;g25cec4bb22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84e9e35b6_1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646" name="Google Shape;646;g2984e9e35b6_1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df669d13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5" name="Google Shape;675;g28df669d13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a4a29877c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7" name="Google Shape;717;g28a4a29877c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8a4a29877c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g28a4a29877c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a4a29877c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1" name="Google Shape;761;g28a4a29877c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a4a29877c_2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8" name="Google Shape;778;g28a4a29877c_2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a4a29877c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8" name="Google Shape;808;g28a4a29877c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8a4a29877c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7" name="Google Shape;817;g28a4a29877c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a4a29877c_2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6" name="Google Shape;826;g28a4a29877c_2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8a4a29877c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835" name="Google Shape;835;g28a4a29877c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84e9e35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</p:txBody>
      </p:sp>
      <p:sp>
        <p:nvSpPr>
          <p:cNvPr id="290" name="Google Shape;290;g2984e9e35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8a4a29877c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066" name="Google Shape;1066;g28a4a29877c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8a4a29877c_2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8" name="Google Shape;1128;g28a4a29877c_2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7055ed5fe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87055ed5fe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29a6af43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29a6af43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c02f995360f655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c02f995360f655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730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소자별 셋업 시간, 모델별 변경 시간이 달라 </a:t>
            </a:r>
            <a:r>
              <a:rPr lang="ko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셋업 순서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</a:t>
            </a:r>
            <a:r>
              <a:rPr lang="ko" sz="16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중요</a:t>
            </a:r>
            <a:endParaRPr sz="7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-2603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 KR Medium"/>
              <a:buChar char="•"/>
            </a:pPr>
            <a:r>
              <a:rPr lang="ko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셋업된 소자를 모두 사용하지 않고 다른 소자 셋업시 남은 소자 </a:t>
            </a:r>
            <a:r>
              <a:rPr lang="ko" sz="160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전량 폐기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d00b0f8d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2" name="Google Shape;382;g25d00b0f8d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233d64ba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9233d64ba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bc3dfab54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28bc3dfab54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121847" y="4856993"/>
            <a:ext cx="1019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" sz="600" b="0" i="0" u="none" strike="noStrike" cap="non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600" b="0" i="0" u="none" strike="noStrike" cap="non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8121847" y="4960505"/>
            <a:ext cx="1019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" sz="600" b="0" i="0" u="none" strike="noStrike" cap="none">
                <a:solidFill>
                  <a:srgbClr val="F9EA91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600" b="0" i="0" u="none" strike="noStrike" cap="none">
              <a:solidFill>
                <a:srgbClr val="F9EA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>
            <a:off x="8121847" y="4856993"/>
            <a:ext cx="1019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" sz="600" b="0" i="0" u="none" strike="noStrike" cap="non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600" b="0" i="0" u="none" strike="noStrike" cap="non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8" name="Google Shape;148;p28"/>
          <p:cNvSpPr txBox="1"/>
          <p:nvPr/>
        </p:nvSpPr>
        <p:spPr>
          <a:xfrm>
            <a:off x="8121847" y="4960505"/>
            <a:ext cx="1019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" sz="600" b="0" i="0" u="none" strike="noStrike" cap="none">
                <a:solidFill>
                  <a:srgbClr val="F9EA91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600" b="0" i="0" u="none" strike="noStrike" cap="none">
              <a:solidFill>
                <a:srgbClr val="F9EA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8121847" y="4856993"/>
            <a:ext cx="1019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" sz="600" b="0" i="0" u="none" strike="noStrike" cap="non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600" b="0" i="0" u="none" strike="noStrike" cap="non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news.samsungdisplay.com/1033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40"/>
          <p:cNvGrpSpPr/>
          <p:nvPr/>
        </p:nvGrpSpPr>
        <p:grpSpPr>
          <a:xfrm>
            <a:off x="-1" y="69875"/>
            <a:ext cx="9144001" cy="5149934"/>
            <a:chOff x="-1" y="69875"/>
            <a:chExt cx="9144001" cy="5149934"/>
          </a:xfrm>
        </p:grpSpPr>
        <p:sp>
          <p:nvSpPr>
            <p:cNvPr id="224" name="Google Shape;224;p40"/>
            <p:cNvSpPr/>
            <p:nvPr/>
          </p:nvSpPr>
          <p:spPr>
            <a:xfrm>
              <a:off x="-1" y="4409209"/>
              <a:ext cx="9144000" cy="81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40"/>
            <p:cNvSpPr txBox="1"/>
            <p:nvPr/>
          </p:nvSpPr>
          <p:spPr>
            <a:xfrm>
              <a:off x="1393800" y="898893"/>
              <a:ext cx="6356400" cy="7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ko" sz="23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강화학습 기반의 유기물 소자 투입 공정 최적화를 통한</a:t>
              </a:r>
              <a:endParaRPr sz="23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ko" sz="23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유기물 소자의 효율적 사용 및 생산 비용 절감</a:t>
              </a:r>
              <a:endParaRPr sz="1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cxnSp>
          <p:nvCxnSpPr>
            <p:cNvPr id="226" name="Google Shape;226;p40"/>
            <p:cNvCxnSpPr/>
            <p:nvPr/>
          </p:nvCxnSpPr>
          <p:spPr>
            <a:xfrm>
              <a:off x="2703000" y="1776468"/>
              <a:ext cx="373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7" name="Google Shape;227;p40"/>
            <p:cNvSpPr txBox="1"/>
            <p:nvPr/>
          </p:nvSpPr>
          <p:spPr>
            <a:xfrm>
              <a:off x="4073549" y="2018880"/>
              <a:ext cx="9969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" sz="27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DSRL</a:t>
              </a:r>
              <a:endParaRPr sz="27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228" name="Google Shape;228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967" y="4466546"/>
              <a:ext cx="1911160" cy="592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40"/>
            <p:cNvPicPr preferRelativeResize="0"/>
            <p:nvPr/>
          </p:nvPicPr>
          <p:blipFill rotWithShape="1">
            <a:blip r:embed="rId4">
              <a:alphaModFix/>
            </a:blip>
            <a:srcRect t="12527" b="-8"/>
            <a:stretch/>
          </p:blipFill>
          <p:spPr>
            <a:xfrm>
              <a:off x="3646525" y="4463949"/>
              <a:ext cx="1850950" cy="59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52871" y="4445231"/>
              <a:ext cx="1735723" cy="634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40"/>
            <p:cNvSpPr txBox="1"/>
            <p:nvPr/>
          </p:nvSpPr>
          <p:spPr>
            <a:xfrm>
              <a:off x="0" y="2746082"/>
              <a:ext cx="9144000" cy="8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지도교수 이현록(산업경영공학과)     산업체멘토 정재희(LG Display)</a:t>
              </a:r>
              <a:endParaRPr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팀장 최인준(산업경영공학과)     팀원 황인근(산업경영공학과)     팀원 오민규(산업경영공학과)</a:t>
              </a:r>
              <a:endParaRPr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팀원 김가은(산업경영공학과)     팀원 이정은(산업경영공학과)      팀원 하다은(산업경영공학과)</a:t>
              </a:r>
              <a:endParaRPr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32" name="Google Shape;232;p40"/>
            <p:cNvSpPr txBox="1"/>
            <p:nvPr/>
          </p:nvSpPr>
          <p:spPr>
            <a:xfrm>
              <a:off x="3518550" y="69875"/>
              <a:ext cx="2106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i="0" u="none" strike="noStrike" cap="none">
                  <a:solidFill>
                    <a:srgbClr val="F9EA9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현장연계 미래선도인재양성 지원사업 </a:t>
              </a:r>
              <a:endParaRPr sz="1000" i="0" u="none" strike="noStrike" cap="none">
                <a:solidFill>
                  <a:srgbClr val="F9EA9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i="0" u="none" strike="noStrike" cap="none">
                  <a:solidFill>
                    <a:srgbClr val="F9EA9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인하대학교 IN-GPS사업단 </a:t>
              </a:r>
              <a:endParaRPr sz="1000" i="0" u="none" strike="noStrike" cap="none">
                <a:solidFill>
                  <a:srgbClr val="F9EA9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i="0" u="none" strike="noStrike" cap="none">
                  <a:solidFill>
                    <a:srgbClr val="F9EA9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2023 최종성과발표회</a:t>
              </a:r>
              <a:endParaRPr sz="1000" i="0" u="none" strike="noStrike" cap="none">
                <a:solidFill>
                  <a:srgbClr val="F9EA9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233" name="Google Shape;233;p40"/>
            <p:cNvCxnSpPr/>
            <p:nvPr/>
          </p:nvCxnSpPr>
          <p:spPr>
            <a:xfrm>
              <a:off x="9152" y="421520"/>
              <a:ext cx="3245700" cy="0"/>
            </a:xfrm>
            <a:prstGeom prst="straightConnector1">
              <a:avLst/>
            </a:prstGeom>
            <a:noFill/>
            <a:ln w="57150" cap="flat" cmpd="sng">
              <a:solidFill>
                <a:srgbClr val="AEAFA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40"/>
            <p:cNvCxnSpPr/>
            <p:nvPr/>
          </p:nvCxnSpPr>
          <p:spPr>
            <a:xfrm>
              <a:off x="5889148" y="421520"/>
              <a:ext cx="3245700" cy="0"/>
            </a:xfrm>
            <a:prstGeom prst="straightConnector1">
              <a:avLst/>
            </a:prstGeom>
            <a:noFill/>
            <a:ln w="57150" cap="flat" cmpd="sng">
              <a:solidFill>
                <a:srgbClr val="AEAFA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23150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50"/>
          <p:cNvGrpSpPr/>
          <p:nvPr/>
        </p:nvGrpSpPr>
        <p:grpSpPr>
          <a:xfrm>
            <a:off x="678173" y="2329375"/>
            <a:ext cx="3042625" cy="484875"/>
            <a:chOff x="904231" y="3105834"/>
            <a:chExt cx="4056833" cy="646500"/>
          </a:xfrm>
        </p:grpSpPr>
        <p:sp>
          <p:nvSpPr>
            <p:cNvPr id="453" name="Google Shape;453;p50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" sz="27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내용</a:t>
              </a:r>
              <a:endParaRPr sz="1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54" name="Google Shape;454;p50"/>
            <p:cNvSpPr txBox="1"/>
            <p:nvPr/>
          </p:nvSpPr>
          <p:spPr>
            <a:xfrm>
              <a:off x="904231" y="3121233"/>
              <a:ext cx="10215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 2,</a:t>
              </a:r>
              <a:r>
                <a:rPr lang="ko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6" name="Google Shape;456;p50"/>
          <p:cNvCxnSpPr/>
          <p:nvPr/>
        </p:nvCxnSpPr>
        <p:spPr>
          <a:xfrm>
            <a:off x="5109950" y="4657865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57" name="Google Shape;457;p50"/>
          <p:cNvSpPr txBox="1"/>
          <p:nvPr/>
        </p:nvSpPr>
        <p:spPr>
          <a:xfrm>
            <a:off x="5266525" y="4187441"/>
            <a:ext cx="28605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강화학습 모델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2" name="Google Shape;319;p44">
            <a:extLst>
              <a:ext uri="{FF2B5EF4-FFF2-40B4-BE49-F238E27FC236}">
                <a16:creationId xmlns:a16="http://schemas.microsoft.com/office/drawing/2014/main" id="{D2199DB8-8389-1264-6B90-148666EB45B8}"/>
              </a:ext>
            </a:extLst>
          </p:cNvPr>
          <p:cNvCxnSpPr/>
          <p:nvPr/>
        </p:nvCxnSpPr>
        <p:spPr>
          <a:xfrm>
            <a:off x="678180" y="2891127"/>
            <a:ext cx="33509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43A5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3A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</a:t>
            </a:r>
            <a:r>
              <a:rPr lang="ko" sz="2700" b="0" i="0" u="none" strike="noStrike" cap="none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강화학습 모델</a:t>
            </a:r>
            <a:endParaRPr sz="2700" b="0" i="0" u="none" strike="noStrike" cap="none">
              <a:solidFill>
                <a:srgbClr val="243A5D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2850581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투입 결정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65" name="Google Shape;465;p51"/>
          <p:cNvCxnSpPr/>
          <p:nvPr/>
        </p:nvCxnSpPr>
        <p:spPr>
          <a:xfrm>
            <a:off x="1586851" y="4861975"/>
            <a:ext cx="59766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51"/>
          <p:cNvCxnSpPr/>
          <p:nvPr/>
        </p:nvCxnSpPr>
        <p:spPr>
          <a:xfrm rot="10800000">
            <a:off x="7563513" y="3360880"/>
            <a:ext cx="0" cy="1509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51"/>
          <p:cNvCxnSpPr>
            <a:endCxn id="468" idx="2"/>
          </p:cNvCxnSpPr>
          <p:nvPr/>
        </p:nvCxnSpPr>
        <p:spPr>
          <a:xfrm rot="10800000">
            <a:off x="1595488" y="4383063"/>
            <a:ext cx="0" cy="4842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469" name="Google Shape;469;p51"/>
          <p:cNvCxnSpPr/>
          <p:nvPr/>
        </p:nvCxnSpPr>
        <p:spPr>
          <a:xfrm rot="5400000">
            <a:off x="940443" y="2672164"/>
            <a:ext cx="13101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51"/>
          <p:cNvSpPr/>
          <p:nvPr/>
        </p:nvSpPr>
        <p:spPr>
          <a:xfrm>
            <a:off x="509338" y="2501163"/>
            <a:ext cx="2172300" cy="1881900"/>
          </a:xfrm>
          <a:prstGeom prst="roundRect">
            <a:avLst>
              <a:gd name="adj" fmla="val 16667"/>
            </a:avLst>
          </a:prstGeom>
          <a:solidFill>
            <a:srgbClr val="4E5A7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파악된 정보 : </a:t>
            </a:r>
            <a:endParaRPr sz="15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-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생산량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-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종류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-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셋업된 소자 잔량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-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셋업된 소자 종류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-"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현재 시간</a:t>
            </a:r>
            <a:endParaRPr sz="1500"/>
          </a:p>
        </p:txBody>
      </p:sp>
      <p:sp>
        <p:nvSpPr>
          <p:cNvPr id="470" name="Google Shape;470;p51"/>
          <p:cNvSpPr/>
          <p:nvPr/>
        </p:nvSpPr>
        <p:spPr>
          <a:xfrm>
            <a:off x="6492363" y="3041910"/>
            <a:ext cx="2142300" cy="80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2939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투입 결정</a:t>
            </a:r>
            <a:endParaRPr sz="2100">
              <a:solidFill>
                <a:srgbClr val="202124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71" name="Google Shape;471;p51"/>
          <p:cNvCxnSpPr>
            <a:endCxn id="470" idx="0"/>
          </p:cNvCxnSpPr>
          <p:nvPr/>
        </p:nvCxnSpPr>
        <p:spPr>
          <a:xfrm>
            <a:off x="7563513" y="2017110"/>
            <a:ext cx="0" cy="10248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472" name="Google Shape;472;p51"/>
          <p:cNvCxnSpPr/>
          <p:nvPr/>
        </p:nvCxnSpPr>
        <p:spPr>
          <a:xfrm>
            <a:off x="1586827" y="2022275"/>
            <a:ext cx="59766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3" name="Google Shape;473;p51"/>
          <p:cNvGrpSpPr/>
          <p:nvPr/>
        </p:nvGrpSpPr>
        <p:grpSpPr>
          <a:xfrm>
            <a:off x="3087000" y="2680190"/>
            <a:ext cx="3000000" cy="1327963"/>
            <a:chOff x="3087000" y="2680190"/>
            <a:chExt cx="3000000" cy="1327963"/>
          </a:xfrm>
        </p:grpSpPr>
        <p:sp>
          <p:nvSpPr>
            <p:cNvPr id="474" name="Google Shape;474;p51"/>
            <p:cNvSpPr txBox="1"/>
            <p:nvPr/>
          </p:nvSpPr>
          <p:spPr>
            <a:xfrm>
              <a:off x="3252725" y="3300153"/>
              <a:ext cx="2681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619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IBM Plex Sans KR SemiBold"/>
                <a:buChar char="➔"/>
              </a:pPr>
              <a:r>
                <a:rPr lang="ko" sz="21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폐기량 최소화</a:t>
              </a:r>
              <a:endParaRPr sz="2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457200" lvl="0" indent="-3619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IBM Plex Sans KR SemiBold"/>
                <a:buChar char="➔"/>
              </a:pPr>
              <a:r>
                <a:rPr lang="ko" sz="2100">
                  <a:solidFill>
                    <a:schemeClr val="dk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납기 지연 최소화</a:t>
              </a:r>
              <a:endParaRPr sz="21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475" name="Google Shape;475;p51"/>
            <p:cNvSpPr txBox="1"/>
            <p:nvPr/>
          </p:nvSpPr>
          <p:spPr>
            <a:xfrm>
              <a:off x="3087000" y="2680190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강화학습 목표:</a:t>
              </a:r>
              <a:endParaRPr/>
            </a:p>
          </p:txBody>
        </p:sp>
      </p:grpSp>
      <p:cxnSp>
        <p:nvCxnSpPr>
          <p:cNvPr id="476" name="Google Shape;476;p51"/>
          <p:cNvCxnSpPr/>
          <p:nvPr/>
        </p:nvCxnSpPr>
        <p:spPr>
          <a:xfrm>
            <a:off x="18900" y="1306791"/>
            <a:ext cx="91299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477" name="Google Shape;477;p51"/>
          <p:cNvSpPr/>
          <p:nvPr/>
        </p:nvSpPr>
        <p:spPr>
          <a:xfrm>
            <a:off x="2260797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8" name="Google Shape;478;p51"/>
          <p:cNvSpPr/>
          <p:nvPr/>
        </p:nvSpPr>
        <p:spPr>
          <a:xfrm>
            <a:off x="4068011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5231122" y="1002730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C9CB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7075014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416987" y="1004262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C9CB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416987" y="1004262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1F6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43A5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43A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</a:t>
            </a:r>
            <a:r>
              <a:rPr lang="ko" sz="2700" b="0" i="0" u="none" strike="noStrike" cap="none">
                <a:solidFill>
                  <a:srgbClr val="243A5D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강화학습 모델</a:t>
            </a:r>
            <a:endParaRPr sz="2700" b="0" i="0" u="none" strike="noStrike" cap="none">
              <a:solidFill>
                <a:srgbClr val="243A5D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2850581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투입 결정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90" name="Google Shape;490;p52"/>
          <p:cNvCxnSpPr/>
          <p:nvPr/>
        </p:nvCxnSpPr>
        <p:spPr>
          <a:xfrm>
            <a:off x="18900" y="1306791"/>
            <a:ext cx="91299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491" name="Google Shape;491;p52"/>
          <p:cNvSpPr/>
          <p:nvPr/>
        </p:nvSpPr>
        <p:spPr>
          <a:xfrm>
            <a:off x="2260797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4068011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5231122" y="1002730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C9CB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4" name="Google Shape;494;p52"/>
          <p:cNvSpPr/>
          <p:nvPr/>
        </p:nvSpPr>
        <p:spPr>
          <a:xfrm>
            <a:off x="7075014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rgbClr val="C8CB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416987" y="1004262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C9CB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496" name="Google Shape;496;p52"/>
          <p:cNvGrpSpPr/>
          <p:nvPr/>
        </p:nvGrpSpPr>
        <p:grpSpPr>
          <a:xfrm>
            <a:off x="157563" y="2524602"/>
            <a:ext cx="6119386" cy="2231665"/>
            <a:chOff x="157563" y="2753202"/>
            <a:chExt cx="6119386" cy="2231665"/>
          </a:xfrm>
        </p:grpSpPr>
        <p:sp>
          <p:nvSpPr>
            <p:cNvPr id="497" name="Google Shape;497;p52"/>
            <p:cNvSpPr txBox="1"/>
            <p:nvPr/>
          </p:nvSpPr>
          <p:spPr>
            <a:xfrm>
              <a:off x="912047" y="2900769"/>
              <a:ext cx="32781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" sz="1800">
                  <a:latin typeface="IBM Plex Sans KR"/>
                  <a:ea typeface="IBM Plex Sans KR"/>
                  <a:cs typeface="IBM Plex Sans KR"/>
                  <a:sym typeface="IBM Plex Sans KR"/>
                </a:rPr>
                <a:t>연속생산 - 직전에 생산하던 모델  </a:t>
              </a:r>
              <a:endParaRPr sz="18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8" name="Google Shape;498;p52"/>
            <p:cNvSpPr txBox="1"/>
            <p:nvPr/>
          </p:nvSpPr>
          <p:spPr>
            <a:xfrm>
              <a:off x="912038" y="3691272"/>
              <a:ext cx="53649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" sz="1800">
                  <a:latin typeface="IBM Plex Sans KR"/>
                  <a:ea typeface="IBM Plex Sans KR"/>
                  <a:cs typeface="IBM Plex Sans KR"/>
                  <a:sym typeface="IBM Plex Sans KR"/>
                </a:rPr>
                <a:t>납기일 빠른 주문의 모델 (Earliest Due Date)</a:t>
              </a:r>
              <a:endParaRPr sz="18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99" name="Google Shape;499;p52"/>
            <p:cNvSpPr txBox="1"/>
            <p:nvPr/>
          </p:nvSpPr>
          <p:spPr>
            <a:xfrm>
              <a:off x="912050" y="4505200"/>
              <a:ext cx="53649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" sz="1800">
                  <a:latin typeface="IBM Plex Sans KR"/>
                  <a:ea typeface="IBM Plex Sans KR"/>
                  <a:cs typeface="IBM Plex Sans KR"/>
                  <a:sym typeface="IBM Plex Sans KR"/>
                </a:rPr>
                <a:t>생산 소요 시간이 긴 모델 (Longest Processing Time)</a:t>
              </a:r>
              <a:endParaRPr sz="180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grpSp>
          <p:nvGrpSpPr>
            <p:cNvPr id="500" name="Google Shape;500;p52"/>
            <p:cNvGrpSpPr/>
            <p:nvPr/>
          </p:nvGrpSpPr>
          <p:grpSpPr>
            <a:xfrm>
              <a:off x="157569" y="2753202"/>
              <a:ext cx="662637" cy="662637"/>
              <a:chOff x="1009000" y="1193175"/>
              <a:chExt cx="743700" cy="743700"/>
            </a:xfrm>
          </p:grpSpPr>
          <p:sp>
            <p:nvSpPr>
              <p:cNvPr id="501" name="Google Shape;501;p52"/>
              <p:cNvSpPr/>
              <p:nvPr/>
            </p:nvSpPr>
            <p:spPr>
              <a:xfrm>
                <a:off x="1009000" y="1193175"/>
                <a:ext cx="743700" cy="743700"/>
              </a:xfrm>
              <a:prstGeom prst="ellipse">
                <a:avLst/>
              </a:prstGeom>
              <a:solidFill>
                <a:srgbClr val="1E3252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1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02" name="Google Shape;502;p52"/>
              <p:cNvSpPr/>
              <p:nvPr/>
            </p:nvSpPr>
            <p:spPr>
              <a:xfrm>
                <a:off x="1084150" y="1268313"/>
                <a:ext cx="593400" cy="593400"/>
              </a:xfrm>
              <a:prstGeom prst="ellipse">
                <a:avLst/>
              </a:prstGeom>
              <a:solidFill>
                <a:srgbClr val="1E3252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1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  <p:grpSp>
          <p:nvGrpSpPr>
            <p:cNvPr id="503" name="Google Shape;503;p52"/>
            <p:cNvGrpSpPr/>
            <p:nvPr/>
          </p:nvGrpSpPr>
          <p:grpSpPr>
            <a:xfrm>
              <a:off x="157573" y="3537723"/>
              <a:ext cx="662637" cy="662637"/>
              <a:chOff x="3621950" y="1193175"/>
              <a:chExt cx="743700" cy="743700"/>
            </a:xfrm>
          </p:grpSpPr>
          <p:sp>
            <p:nvSpPr>
              <p:cNvPr id="504" name="Google Shape;504;p52"/>
              <p:cNvSpPr/>
              <p:nvPr/>
            </p:nvSpPr>
            <p:spPr>
              <a:xfrm>
                <a:off x="3621950" y="1193175"/>
                <a:ext cx="743700" cy="743700"/>
              </a:xfrm>
              <a:prstGeom prst="ellipse">
                <a:avLst/>
              </a:prstGeom>
              <a:solidFill>
                <a:srgbClr val="4E5A73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1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05" name="Google Shape;505;p52"/>
              <p:cNvSpPr/>
              <p:nvPr/>
            </p:nvSpPr>
            <p:spPr>
              <a:xfrm>
                <a:off x="3697100" y="1268313"/>
                <a:ext cx="593400" cy="593400"/>
              </a:xfrm>
              <a:prstGeom prst="ellipse">
                <a:avLst/>
              </a:prstGeom>
              <a:solidFill>
                <a:srgbClr val="4E5A73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2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  <p:grpSp>
          <p:nvGrpSpPr>
            <p:cNvPr id="506" name="Google Shape;506;p52"/>
            <p:cNvGrpSpPr/>
            <p:nvPr/>
          </p:nvGrpSpPr>
          <p:grpSpPr>
            <a:xfrm>
              <a:off x="157563" y="4322230"/>
              <a:ext cx="662637" cy="662637"/>
              <a:chOff x="6234900" y="1193175"/>
              <a:chExt cx="743700" cy="743700"/>
            </a:xfrm>
          </p:grpSpPr>
          <p:sp>
            <p:nvSpPr>
              <p:cNvPr id="507" name="Google Shape;507;p52"/>
              <p:cNvSpPr/>
              <p:nvPr/>
            </p:nvSpPr>
            <p:spPr>
              <a:xfrm>
                <a:off x="6234900" y="1193175"/>
                <a:ext cx="743700" cy="743700"/>
              </a:xfrm>
              <a:prstGeom prst="ellipse">
                <a:avLst/>
              </a:prstGeom>
              <a:solidFill>
                <a:srgbClr val="9198A8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1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08" name="Google Shape;508;p52"/>
              <p:cNvSpPr/>
              <p:nvPr/>
            </p:nvSpPr>
            <p:spPr>
              <a:xfrm>
                <a:off x="6310050" y="1268313"/>
                <a:ext cx="593400" cy="593400"/>
              </a:xfrm>
              <a:prstGeom prst="ellipse">
                <a:avLst/>
              </a:prstGeom>
              <a:solidFill>
                <a:srgbClr val="9198A8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rgbClr val="FFFF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3</a:t>
                </a:r>
                <a:endParaRPr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</p:grpSp>
      <p:sp>
        <p:nvSpPr>
          <p:cNvPr id="509" name="Google Shape;509;p52"/>
          <p:cNvSpPr txBox="1"/>
          <p:nvPr/>
        </p:nvSpPr>
        <p:spPr>
          <a:xfrm>
            <a:off x="213300" y="18942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투입 우선순위:</a:t>
            </a:r>
            <a:endParaRPr/>
          </a:p>
        </p:txBody>
      </p:sp>
      <p:pic>
        <p:nvPicPr>
          <p:cNvPr id="510" name="Google Shape;510;p52"/>
          <p:cNvPicPr preferRelativeResize="0"/>
          <p:nvPr/>
        </p:nvPicPr>
        <p:blipFill rotWithShape="1">
          <a:blip r:embed="rId3">
            <a:alphaModFix/>
          </a:blip>
          <a:srcRect l="2610"/>
          <a:stretch/>
        </p:blipFill>
        <p:spPr>
          <a:xfrm>
            <a:off x="6340250" y="1827450"/>
            <a:ext cx="2535700" cy="31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2"/>
          <p:cNvSpPr/>
          <p:nvPr/>
        </p:nvSpPr>
        <p:spPr>
          <a:xfrm>
            <a:off x="2260797" y="1002733"/>
            <a:ext cx="1163100" cy="606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투입</a:t>
            </a:r>
            <a:endParaRPr sz="18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12" name="Google Shape;512;p52"/>
          <p:cNvSpPr/>
          <p:nvPr/>
        </p:nvSpPr>
        <p:spPr>
          <a:xfrm>
            <a:off x="416987" y="1004262"/>
            <a:ext cx="1843800" cy="606600"/>
          </a:xfrm>
          <a:prstGeom prst="roundRect">
            <a:avLst>
              <a:gd name="adj" fmla="val 16667"/>
            </a:avLst>
          </a:prstGeom>
          <a:solidFill>
            <a:srgbClr val="1F6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2100" b="0" i="0" u="none" strike="noStrike" cap="non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결정</a:t>
            </a:r>
            <a:endParaRPr sz="2100" b="0" i="0" u="none" strike="noStrike" cap="none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 txBox="1"/>
          <p:nvPr/>
        </p:nvSpPr>
        <p:spPr>
          <a:xfrm>
            <a:off x="678180" y="2340917"/>
            <a:ext cx="557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Part 3,</a:t>
            </a:r>
            <a:r>
              <a:rPr lang="ko" sz="1100" b="0" i="0" u="none" strike="noStrike" cap="none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 </a:t>
            </a:r>
            <a:endParaRPr sz="1100" b="0" i="0" u="none" strike="noStrike" cap="none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23150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grpSp>
        <p:nvGrpSpPr>
          <p:cNvPr id="519" name="Google Shape;519;p53"/>
          <p:cNvGrpSpPr/>
          <p:nvPr/>
        </p:nvGrpSpPr>
        <p:grpSpPr>
          <a:xfrm>
            <a:off x="678173" y="2329375"/>
            <a:ext cx="3042625" cy="484875"/>
            <a:chOff x="904231" y="3105834"/>
            <a:chExt cx="4056833" cy="646500"/>
          </a:xfrm>
        </p:grpSpPr>
        <p:sp>
          <p:nvSpPr>
            <p:cNvPr id="520" name="Google Shape;520;p53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" sz="27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결과</a:t>
              </a:r>
              <a:endParaRPr sz="1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522" name="Google Shape;522;p53"/>
            <p:cNvSpPr txBox="1"/>
            <p:nvPr/>
          </p:nvSpPr>
          <p:spPr>
            <a:xfrm>
              <a:off x="904231" y="3121233"/>
              <a:ext cx="9792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 3,</a:t>
              </a:r>
              <a:r>
                <a:rPr lang="ko" sz="1100" b="0" i="0" u="none" strike="noStrike" cap="none">
                  <a:solidFill>
                    <a:schemeClr val="lt1"/>
                  </a:solidFill>
                  <a:latin typeface="IBM Plex Serif Medium"/>
                  <a:ea typeface="IBM Plex Serif Medium"/>
                  <a:cs typeface="IBM Plex Serif Medium"/>
                  <a:sym typeface="IBM Plex Serif Medium"/>
                </a:rPr>
                <a:t> </a:t>
              </a:r>
              <a:endParaRPr sz="1100" b="0" i="0" u="none" strike="noStrike" cap="none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endParaRPr>
            </a:p>
          </p:txBody>
        </p:sp>
      </p:grpSp>
      <p:cxnSp>
        <p:nvCxnSpPr>
          <p:cNvPr id="523" name="Google Shape;523;p53"/>
          <p:cNvCxnSpPr/>
          <p:nvPr/>
        </p:nvCxnSpPr>
        <p:spPr>
          <a:xfrm>
            <a:off x="5109950" y="3833375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53"/>
          <p:cNvCxnSpPr/>
          <p:nvPr/>
        </p:nvCxnSpPr>
        <p:spPr>
          <a:xfrm>
            <a:off x="5109950" y="4246158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5" name="Google Shape;525;p53"/>
          <p:cNvSpPr txBox="1"/>
          <p:nvPr/>
        </p:nvSpPr>
        <p:spPr>
          <a:xfrm>
            <a:off x="5239225" y="3355553"/>
            <a:ext cx="28605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비교 분석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최적 계획 산출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생산계획 변경 tool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526" name="Google Shape;526;p53"/>
          <p:cNvCxnSpPr/>
          <p:nvPr/>
        </p:nvCxnSpPr>
        <p:spPr>
          <a:xfrm>
            <a:off x="5109950" y="4660608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" name="Google Shape;319;p44">
            <a:extLst>
              <a:ext uri="{FF2B5EF4-FFF2-40B4-BE49-F238E27FC236}">
                <a16:creationId xmlns:a16="http://schemas.microsoft.com/office/drawing/2014/main" id="{96E2AF27-5786-41C7-0314-E170BC2A7137}"/>
              </a:ext>
            </a:extLst>
          </p:cNvPr>
          <p:cNvCxnSpPr/>
          <p:nvPr/>
        </p:nvCxnSpPr>
        <p:spPr>
          <a:xfrm>
            <a:off x="678180" y="2891127"/>
            <a:ext cx="33509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 txBox="1"/>
          <p:nvPr/>
        </p:nvSpPr>
        <p:spPr>
          <a:xfrm>
            <a:off x="99060" y="87979"/>
            <a:ext cx="557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1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165396" y="26668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5</a:t>
            </a:r>
            <a:r>
              <a:rPr lang="ko" sz="270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</a:t>
            </a:r>
            <a:r>
              <a:rPr lang="ko" sz="270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비교 대상</a:t>
            </a:r>
            <a:endParaRPr sz="270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33" name="Google Shape;533;p54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4"/>
          <p:cNvSpPr txBox="1"/>
          <p:nvPr/>
        </p:nvSpPr>
        <p:spPr>
          <a:xfrm>
            <a:off x="2183831" y="34746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RL, GA, 현업</a:t>
            </a:r>
            <a:r>
              <a:rPr lang="ko" sz="17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700" b="0" i="0" u="none" strike="noStrike" cap="none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535" name="Google Shape;535;p54"/>
          <p:cNvGrpSpPr/>
          <p:nvPr/>
        </p:nvGrpSpPr>
        <p:grpSpPr>
          <a:xfrm rot="2214">
            <a:off x="5977865" y="4608482"/>
            <a:ext cx="368620" cy="25041"/>
            <a:chOff x="-122925" y="4915725"/>
            <a:chExt cx="2373600" cy="593400"/>
          </a:xfrm>
        </p:grpSpPr>
        <p:sp>
          <p:nvSpPr>
            <p:cNvPr id="536" name="Google Shape;536;p54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16572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4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54"/>
          <p:cNvSpPr/>
          <p:nvPr/>
        </p:nvSpPr>
        <p:spPr>
          <a:xfrm>
            <a:off x="0" y="13855"/>
            <a:ext cx="4572000" cy="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520833" y="1484375"/>
            <a:ext cx="3441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PPO (Proximal Policy Optimization)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4"/>
          <p:cNvSpPr txBox="1"/>
          <p:nvPr/>
        </p:nvSpPr>
        <p:spPr>
          <a:xfrm>
            <a:off x="444632" y="854821"/>
            <a:ext cx="384779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3463F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RL </a:t>
            </a:r>
            <a:r>
              <a:rPr lang="ko" sz="1600" b="1" dirty="0">
                <a:solidFill>
                  <a:srgbClr val="515A7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</a:t>
            </a:r>
            <a:r>
              <a:rPr lang="ko" sz="1600" dirty="0">
                <a:solidFill>
                  <a:srgbClr val="515A7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Reinforc</a:t>
            </a:r>
            <a:r>
              <a:rPr lang="en-US" altLang="ko" sz="1600" dirty="0" err="1">
                <a:solidFill>
                  <a:srgbClr val="515A7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ement</a:t>
            </a:r>
            <a:r>
              <a:rPr lang="ko" sz="1600" dirty="0">
                <a:solidFill>
                  <a:srgbClr val="515A7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Learning)</a:t>
            </a:r>
            <a:endParaRPr sz="1600" dirty="0">
              <a:solidFill>
                <a:srgbClr val="515A71"/>
              </a:solidFill>
            </a:endParaRPr>
          </a:p>
        </p:txBody>
      </p:sp>
      <p:sp>
        <p:nvSpPr>
          <p:cNvPr id="543" name="Google Shape;543;p54"/>
          <p:cNvSpPr txBox="1"/>
          <p:nvPr/>
        </p:nvSpPr>
        <p:spPr>
          <a:xfrm>
            <a:off x="520833" y="2851325"/>
            <a:ext cx="2311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메타 휴리스틱의 일종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4"/>
          <p:cNvSpPr txBox="1"/>
          <p:nvPr/>
        </p:nvSpPr>
        <p:spPr>
          <a:xfrm>
            <a:off x="444633" y="2210949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GA</a:t>
            </a:r>
            <a:r>
              <a:rPr lang="ko" sz="3000" b="1" dirty="0">
                <a:solidFill>
                  <a:srgbClr val="515A7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600" b="1" dirty="0">
                <a:solidFill>
                  <a:srgbClr val="515A7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</a:t>
            </a:r>
            <a:r>
              <a:rPr lang="ko" sz="1600" dirty="0">
                <a:solidFill>
                  <a:srgbClr val="515A7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Genetic Algorithm)</a:t>
            </a:r>
            <a:endParaRPr sz="1600" dirty="0">
              <a:solidFill>
                <a:srgbClr val="515A71"/>
              </a:solidFill>
            </a:endParaRPr>
          </a:p>
        </p:txBody>
      </p:sp>
      <p:cxnSp>
        <p:nvCxnSpPr>
          <p:cNvPr id="545" name="Google Shape;545;p54"/>
          <p:cNvCxnSpPr>
            <a:cxnSpLocks/>
          </p:cNvCxnSpPr>
          <p:nvPr/>
        </p:nvCxnSpPr>
        <p:spPr>
          <a:xfrm>
            <a:off x="493125" y="2775125"/>
            <a:ext cx="30744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546" name="Google Shape;546;p54"/>
          <p:cNvSpPr txBox="1"/>
          <p:nvPr/>
        </p:nvSpPr>
        <p:spPr>
          <a:xfrm>
            <a:off x="520831" y="4186400"/>
            <a:ext cx="3441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실제 과거의 현업 생산 계획 분석</a:t>
            </a:r>
            <a:endParaRPr sz="16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47" name="Google Shape;547;p54"/>
          <p:cNvSpPr txBox="1"/>
          <p:nvPr/>
        </p:nvSpPr>
        <p:spPr>
          <a:xfrm>
            <a:off x="444633" y="35932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dk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현업</a:t>
            </a:r>
            <a:endParaRPr sz="2800" dirty="0"/>
          </a:p>
        </p:txBody>
      </p:sp>
      <p:graphicFrame>
        <p:nvGraphicFramePr>
          <p:cNvPr id="548" name="Google Shape;548;p54"/>
          <p:cNvGraphicFramePr/>
          <p:nvPr/>
        </p:nvGraphicFramePr>
        <p:xfrm>
          <a:off x="4963375" y="1242888"/>
          <a:ext cx="3847800" cy="1405050"/>
        </p:xfrm>
        <a:graphic>
          <a:graphicData uri="http://schemas.openxmlformats.org/drawingml/2006/table">
            <a:tbl>
              <a:tblPr>
                <a:noFill/>
                <a:tableStyleId>{726549A5-78BA-4685-8567-F878138A2ED8}</a:tableStyleId>
              </a:tblPr>
              <a:tblGrid>
                <a:gridCol w="12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3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성형1공장</a:t>
                      </a:r>
                      <a:endParaRPr sz="1700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총 주문건수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소자 종류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종류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78건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3가지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8가지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9" name="Google Shape;549;p54"/>
          <p:cNvGraphicFramePr/>
          <p:nvPr/>
        </p:nvGraphicFramePr>
        <p:xfrm>
          <a:off x="4963375" y="3081338"/>
          <a:ext cx="3847800" cy="1405050"/>
        </p:xfrm>
        <a:graphic>
          <a:graphicData uri="http://schemas.openxmlformats.org/drawingml/2006/table">
            <a:tbl>
              <a:tblPr>
                <a:noFill/>
                <a:tableStyleId>{726549A5-78BA-4685-8567-F878138A2ED8}</a:tableStyleId>
              </a:tblPr>
              <a:tblGrid>
                <a:gridCol w="12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3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700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성형2공장</a:t>
                      </a:r>
                      <a:endParaRPr sz="1700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총 주문건수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소자 종류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종류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241건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3가지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17가지</a:t>
                      </a:r>
                      <a:endParaRPr sz="15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50" name="Google Shape;550;p54"/>
          <p:cNvCxnSpPr>
            <a:cxnSpLocks/>
          </p:cNvCxnSpPr>
          <p:nvPr/>
        </p:nvCxnSpPr>
        <p:spPr>
          <a:xfrm>
            <a:off x="493125" y="1417050"/>
            <a:ext cx="30744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" name="Google Shape;550;p54">
            <a:extLst>
              <a:ext uri="{FF2B5EF4-FFF2-40B4-BE49-F238E27FC236}">
                <a16:creationId xmlns:a16="http://schemas.microsoft.com/office/drawing/2014/main" id="{628D3D6F-FD2E-D432-20BD-B2F0E026A174}"/>
              </a:ext>
            </a:extLst>
          </p:cNvPr>
          <p:cNvCxnSpPr>
            <a:cxnSpLocks/>
          </p:cNvCxnSpPr>
          <p:nvPr/>
        </p:nvCxnSpPr>
        <p:spPr>
          <a:xfrm>
            <a:off x="493128" y="4190754"/>
            <a:ext cx="30744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"/>
          <p:cNvSpPr txBox="1"/>
          <p:nvPr/>
        </p:nvSpPr>
        <p:spPr>
          <a:xfrm>
            <a:off x="165396" y="260136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6</a:t>
            </a: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비교 분석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2251575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성능 비교 </a:t>
            </a:r>
            <a:endParaRPr sz="17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58" name="Google Shape;558;p55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9" name="Google Shape;559;p55"/>
          <p:cNvGraphicFramePr/>
          <p:nvPr/>
        </p:nvGraphicFramePr>
        <p:xfrm>
          <a:off x="740638" y="945991"/>
          <a:ext cx="7662725" cy="3190313"/>
        </p:xfrm>
        <a:graphic>
          <a:graphicData uri="http://schemas.openxmlformats.org/drawingml/2006/table">
            <a:tbl>
              <a:tblPr>
                <a:noFill/>
                <a:tableStyleId>{F416E9AF-ACC8-41C3-8EDE-952C76BDCF22}</a:tableStyleId>
              </a:tblPr>
              <a:tblGrid>
                <a:gridCol w="109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성형 공장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엔진</a:t>
                      </a:r>
                      <a:endParaRPr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폐기량 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</a:t>
                      </a: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day</a:t>
                      </a:r>
                      <a:r>
                        <a:rPr lang="ko" sz="1400" u="none" strike="noStrike" cap="none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납기 지연 생산 수량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모델 변경 횟수</a:t>
                      </a:r>
                      <a:endParaRPr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셋업 </a:t>
                      </a: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횟수</a:t>
                      </a:r>
                      <a:endParaRPr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가동률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성형</a:t>
                      </a:r>
                      <a:b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</a:b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1공장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RL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18.88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84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97.5%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GA</a:t>
                      </a:r>
                      <a:endParaRPr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25.63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211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7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97.8%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현업</a:t>
                      </a:r>
                      <a:endParaRPr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26.55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6,315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7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97.8%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성형</a:t>
                      </a:r>
                      <a:b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2공장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6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RL</a:t>
                      </a:r>
                      <a:endParaRPr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26.55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120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16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88.4%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GA</a:t>
                      </a:r>
                      <a:endParaRPr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26.55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9,358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16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6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88.4%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현업</a:t>
                      </a:r>
                      <a:endParaRPr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70.14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50,461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23</a:t>
                      </a:r>
                      <a:endParaRPr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</a:t>
                      </a:r>
                      <a:endParaRPr sz="14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86.7%</a:t>
                      </a:r>
                      <a:endParaRPr sz="1400" u="none" strike="noStrike" cap="none" dirty="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60" name="Google Shape;560;p55"/>
          <p:cNvGrpSpPr/>
          <p:nvPr/>
        </p:nvGrpSpPr>
        <p:grpSpPr>
          <a:xfrm>
            <a:off x="783257" y="1678703"/>
            <a:ext cx="7626268" cy="3385797"/>
            <a:chOff x="783257" y="1678703"/>
            <a:chExt cx="7626268" cy="3385797"/>
          </a:xfrm>
        </p:grpSpPr>
        <p:grpSp>
          <p:nvGrpSpPr>
            <p:cNvPr id="561" name="Google Shape;561;p55"/>
            <p:cNvGrpSpPr/>
            <p:nvPr/>
          </p:nvGrpSpPr>
          <p:grpSpPr>
            <a:xfrm>
              <a:off x="1829980" y="1678703"/>
              <a:ext cx="6579545" cy="1631746"/>
              <a:chOff x="1829980" y="1678703"/>
              <a:chExt cx="6579545" cy="1631746"/>
            </a:xfrm>
          </p:grpSpPr>
          <p:sp>
            <p:nvSpPr>
              <p:cNvPr id="562" name="Google Shape;562;p55"/>
              <p:cNvSpPr/>
              <p:nvPr/>
            </p:nvSpPr>
            <p:spPr>
              <a:xfrm>
                <a:off x="1829980" y="1678703"/>
                <a:ext cx="6574200" cy="4002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1F64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3" name="Google Shape;563;p55"/>
              <p:cNvSpPr/>
              <p:nvPr/>
            </p:nvSpPr>
            <p:spPr>
              <a:xfrm>
                <a:off x="1835325" y="2910249"/>
                <a:ext cx="6574200" cy="4002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1F64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55"/>
            <p:cNvGrpSpPr/>
            <p:nvPr/>
          </p:nvGrpSpPr>
          <p:grpSpPr>
            <a:xfrm>
              <a:off x="783257" y="4175900"/>
              <a:ext cx="7577481" cy="888600"/>
              <a:chOff x="783257" y="3859125"/>
              <a:chExt cx="7577481" cy="888600"/>
            </a:xfrm>
          </p:grpSpPr>
          <p:sp>
            <p:nvSpPr>
              <p:cNvPr id="565" name="Google Shape;565;p55"/>
              <p:cNvSpPr/>
              <p:nvPr/>
            </p:nvSpPr>
            <p:spPr>
              <a:xfrm>
                <a:off x="1902338" y="3859125"/>
                <a:ext cx="6458400" cy="88860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 b="1">
                    <a:solidFill>
                      <a:srgbClr val="010002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RL</a:t>
                </a:r>
                <a:r>
                  <a:rPr lang="ko" sz="2400">
                    <a:solidFill>
                      <a:srgbClr val="010002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이 </a:t>
                </a:r>
                <a:r>
                  <a:rPr lang="ko" sz="2400">
                    <a:solidFill>
                      <a:srgbClr val="3463F6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폐기량 </a:t>
                </a:r>
                <a:r>
                  <a:rPr lang="ko" sz="2400"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및</a:t>
                </a:r>
                <a:r>
                  <a:rPr lang="ko" sz="2400">
                    <a:solidFill>
                      <a:srgbClr val="3463F6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 납기 지연 수량 </a:t>
                </a:r>
                <a:r>
                  <a:rPr lang="ko" sz="2400"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면에서 우수</a:t>
                </a:r>
                <a:endParaRPr sz="2400"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grpSp>
            <p:nvGrpSpPr>
              <p:cNvPr id="566" name="Google Shape;566;p55"/>
              <p:cNvGrpSpPr/>
              <p:nvPr/>
            </p:nvGrpSpPr>
            <p:grpSpPr>
              <a:xfrm>
                <a:off x="783257" y="4061042"/>
                <a:ext cx="1091199" cy="484768"/>
                <a:chOff x="1752532" y="5694283"/>
                <a:chExt cx="1087177" cy="678566"/>
              </a:xfrm>
            </p:grpSpPr>
            <p:grpSp>
              <p:nvGrpSpPr>
                <p:cNvPr id="567" name="Google Shape;567;p55"/>
                <p:cNvGrpSpPr/>
                <p:nvPr/>
              </p:nvGrpSpPr>
              <p:grpSpPr>
                <a:xfrm rot="5400000">
                  <a:off x="2140332" y="5673473"/>
                  <a:ext cx="678566" cy="720187"/>
                  <a:chOff x="2723600" y="4693900"/>
                  <a:chExt cx="646500" cy="912900"/>
                </a:xfrm>
              </p:grpSpPr>
              <p:sp>
                <p:nvSpPr>
                  <p:cNvPr id="568" name="Google Shape;568;p55"/>
                  <p:cNvSpPr/>
                  <p:nvPr/>
                </p:nvSpPr>
                <p:spPr>
                  <a:xfrm rot="-5400000">
                    <a:off x="2819000" y="4598500"/>
                    <a:ext cx="455700" cy="6465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22315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p55"/>
                  <p:cNvSpPr/>
                  <p:nvPr/>
                </p:nvSpPr>
                <p:spPr>
                  <a:xfrm rot="-5400000">
                    <a:off x="2819000" y="5055700"/>
                    <a:ext cx="455700" cy="6465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22315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70" name="Google Shape;570;p55"/>
                <p:cNvGrpSpPr/>
                <p:nvPr/>
              </p:nvGrpSpPr>
              <p:grpSpPr>
                <a:xfrm rot="5400000">
                  <a:off x="1773342" y="5673473"/>
                  <a:ext cx="678566" cy="720187"/>
                  <a:chOff x="2723600" y="4693900"/>
                  <a:chExt cx="646500" cy="912900"/>
                </a:xfrm>
              </p:grpSpPr>
              <p:sp>
                <p:nvSpPr>
                  <p:cNvPr id="571" name="Google Shape;571;p55"/>
                  <p:cNvSpPr/>
                  <p:nvPr/>
                </p:nvSpPr>
                <p:spPr>
                  <a:xfrm rot="-5400000">
                    <a:off x="2819000" y="4598500"/>
                    <a:ext cx="455700" cy="6465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22315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p55"/>
                  <p:cNvSpPr/>
                  <p:nvPr/>
                </p:nvSpPr>
                <p:spPr>
                  <a:xfrm rot="-5400000">
                    <a:off x="2819000" y="5055700"/>
                    <a:ext cx="455700" cy="6465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22315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/>
          <p:nvPr/>
        </p:nvSpPr>
        <p:spPr>
          <a:xfrm>
            <a:off x="99060" y="87979"/>
            <a:ext cx="557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1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8" name="Google Shape;578;p56"/>
          <p:cNvSpPr txBox="1"/>
          <p:nvPr/>
        </p:nvSpPr>
        <p:spPr>
          <a:xfrm>
            <a:off x="165396" y="259528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7</a:t>
            </a: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최적 계획 산출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6"/>
          <p:cNvSpPr txBox="1"/>
          <p:nvPr/>
        </p:nvSpPr>
        <p:spPr>
          <a:xfrm>
            <a:off x="2926781" y="333606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생산계획 출력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81" name="Google Shape;581;p56"/>
          <p:cNvSpPr txBox="1"/>
          <p:nvPr/>
        </p:nvSpPr>
        <p:spPr>
          <a:xfrm>
            <a:off x="7149075" y="698100"/>
            <a:ext cx="136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IBM Plex Sans KR"/>
                <a:ea typeface="IBM Plex Sans KR"/>
                <a:cs typeface="IBM Plex Sans KR"/>
                <a:sym typeface="IBM Plex Sans KR"/>
              </a:rPr>
              <a:t>(성형1공장)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82" name="Google Shape;582;p56"/>
          <p:cNvGrpSpPr/>
          <p:nvPr/>
        </p:nvGrpSpPr>
        <p:grpSpPr>
          <a:xfrm>
            <a:off x="2363838" y="2987493"/>
            <a:ext cx="4264500" cy="1575990"/>
            <a:chOff x="2363838" y="2987493"/>
            <a:chExt cx="4264500" cy="1575990"/>
          </a:xfrm>
        </p:grpSpPr>
        <p:sp>
          <p:nvSpPr>
            <p:cNvPr id="583" name="Google Shape;583;p56"/>
            <p:cNvSpPr/>
            <p:nvPr/>
          </p:nvSpPr>
          <p:spPr>
            <a:xfrm>
              <a:off x="2363838" y="3843483"/>
              <a:ext cx="4264500" cy="72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고객의 주문 변경 요청이 들어온다면 ?</a:t>
              </a:r>
              <a:endParaRPr sz="170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grpSp>
          <p:nvGrpSpPr>
            <p:cNvPr id="584" name="Google Shape;584;p56"/>
            <p:cNvGrpSpPr/>
            <p:nvPr/>
          </p:nvGrpSpPr>
          <p:grpSpPr>
            <a:xfrm>
              <a:off x="4253700" y="2987493"/>
              <a:ext cx="484800" cy="729248"/>
              <a:chOff x="4253700" y="2987493"/>
              <a:chExt cx="484800" cy="729248"/>
            </a:xfrm>
          </p:grpSpPr>
          <p:sp>
            <p:nvSpPr>
              <p:cNvPr id="585" name="Google Shape;585;p56"/>
              <p:cNvSpPr/>
              <p:nvPr/>
            </p:nvSpPr>
            <p:spPr>
              <a:xfrm rot="5400000">
                <a:off x="4315650" y="3293891"/>
                <a:ext cx="360900" cy="4848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6"/>
              <p:cNvSpPr/>
              <p:nvPr/>
            </p:nvSpPr>
            <p:spPr>
              <a:xfrm rot="5400000">
                <a:off x="4315650" y="2925543"/>
                <a:ext cx="360900" cy="4848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87" name="Google Shape;587;p56"/>
          <p:cNvPicPr preferRelativeResize="0"/>
          <p:nvPr/>
        </p:nvPicPr>
        <p:blipFill rotWithShape="1">
          <a:blip r:embed="rId3">
            <a:alphaModFix/>
          </a:blip>
          <a:srcRect r="17709" b="1312"/>
          <a:stretch/>
        </p:blipFill>
        <p:spPr>
          <a:xfrm>
            <a:off x="406426" y="1061579"/>
            <a:ext cx="8179323" cy="1747350"/>
          </a:xfrm>
          <a:prstGeom prst="rect">
            <a:avLst/>
          </a:prstGeom>
          <a:noFill/>
          <a:ln w="9525" cap="flat" cmpd="sng">
            <a:solidFill>
              <a:srgbClr val="243A5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57"/>
          <p:cNvGrpSpPr/>
          <p:nvPr/>
        </p:nvGrpSpPr>
        <p:grpSpPr>
          <a:xfrm>
            <a:off x="4936312" y="782552"/>
            <a:ext cx="3895792" cy="3902056"/>
            <a:chOff x="680325" y="1507325"/>
            <a:chExt cx="5555100" cy="4619458"/>
          </a:xfrm>
        </p:grpSpPr>
        <p:sp>
          <p:nvSpPr>
            <p:cNvPr id="593" name="Google Shape;593;p57"/>
            <p:cNvSpPr/>
            <p:nvPr/>
          </p:nvSpPr>
          <p:spPr>
            <a:xfrm>
              <a:off x="684448" y="1643883"/>
              <a:ext cx="5546100" cy="44829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7"/>
            <p:cNvSpPr txBox="1"/>
            <p:nvPr/>
          </p:nvSpPr>
          <p:spPr>
            <a:xfrm>
              <a:off x="680325" y="1507325"/>
              <a:ext cx="5555100" cy="455400"/>
            </a:xfrm>
            <a:prstGeom prst="rect">
              <a:avLst/>
            </a:prstGeom>
            <a:solidFill>
              <a:srgbClr val="D3D6D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" sz="160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변경된 생산계획 테이블 by 휴리스틱</a:t>
              </a:r>
              <a:endParaRPr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cxnSp>
        <p:nvCxnSpPr>
          <p:cNvPr id="595" name="Google Shape;595;p57"/>
          <p:cNvCxnSpPr/>
          <p:nvPr/>
        </p:nvCxnSpPr>
        <p:spPr>
          <a:xfrm>
            <a:off x="563400" y="2736164"/>
            <a:ext cx="343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96" name="Google Shape;596;p57"/>
          <p:cNvSpPr/>
          <p:nvPr/>
        </p:nvSpPr>
        <p:spPr>
          <a:xfrm>
            <a:off x="1478850" y="1046600"/>
            <a:ext cx="1671624" cy="454032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 주문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963125" y="1776979"/>
            <a:ext cx="2705100" cy="484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증산 / 감산 / 납기 변동</a:t>
            </a:r>
            <a:endParaRPr sz="16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312475" y="2538575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시간 효율 저하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1689980" y="2538575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비용 발생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3067476" y="2538569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생산성 감소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1371844" y="3219371"/>
            <a:ext cx="1887732" cy="454032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rgbClr val="327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latin typeface="IBM Plex Sans KR"/>
                <a:ea typeface="IBM Plex Sans KR"/>
                <a:cs typeface="IBM Plex Sans KR"/>
                <a:sym typeface="IBM Plex Sans KR"/>
              </a:rPr>
              <a:t>휴리스틱 알고리즘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888875" y="3935750"/>
            <a:ext cx="2853600" cy="48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변동 반영 NEW 생산계획 산출</a:t>
            </a:r>
            <a:endParaRPr sz="16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03" name="Google Shape;603;p57"/>
          <p:cNvCxnSpPr>
            <a:stCxn id="596" idx="2"/>
          </p:cNvCxnSpPr>
          <p:nvPr/>
        </p:nvCxnSpPr>
        <p:spPr>
          <a:xfrm>
            <a:off x="2314662" y="1500632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04" name="Google Shape;604;p57"/>
          <p:cNvCxnSpPr/>
          <p:nvPr/>
        </p:nvCxnSpPr>
        <p:spPr>
          <a:xfrm>
            <a:off x="2315696" y="2949546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05" name="Google Shape;605;p57"/>
          <p:cNvCxnSpPr/>
          <p:nvPr/>
        </p:nvCxnSpPr>
        <p:spPr>
          <a:xfrm>
            <a:off x="2315696" y="3672209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606" name="Google Shape;606;p57"/>
          <p:cNvSpPr txBox="1"/>
          <p:nvPr/>
        </p:nvSpPr>
        <p:spPr>
          <a:xfrm>
            <a:off x="165393" y="252831"/>
            <a:ext cx="349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8</a:t>
            </a: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생산계획 변경 tool</a:t>
            </a:r>
            <a:endParaRPr sz="27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813" y="1539977"/>
            <a:ext cx="3386726" cy="13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7"/>
          <p:cNvPicPr preferRelativeResize="0"/>
          <p:nvPr/>
        </p:nvPicPr>
        <p:blipFill rotWithShape="1">
          <a:blip r:embed="rId4">
            <a:alphaModFix/>
          </a:blip>
          <a:srcRect r="10023"/>
          <a:stretch/>
        </p:blipFill>
        <p:spPr>
          <a:xfrm>
            <a:off x="5213689" y="3302877"/>
            <a:ext cx="3386725" cy="13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7"/>
          <p:cNvSpPr txBox="1"/>
          <p:nvPr/>
        </p:nvSpPr>
        <p:spPr>
          <a:xfrm>
            <a:off x="5113363" y="1216441"/>
            <a:ext cx="35874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IBM Plex Sans KR"/>
                <a:ea typeface="IBM Plex Sans KR"/>
                <a:cs typeface="IBM Plex Sans KR"/>
                <a:sym typeface="IBM Plex Sans KR"/>
              </a:rPr>
              <a:t>납기일 변동 주문 2020-08-14 =&gt; 2020-08-10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11" name="Google Shape;611;p57"/>
          <p:cNvCxnSpPr/>
          <p:nvPr/>
        </p:nvCxnSpPr>
        <p:spPr>
          <a:xfrm>
            <a:off x="2315771" y="2270318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12" name="Google Shape;612;p57"/>
          <p:cNvCxnSpPr/>
          <p:nvPr/>
        </p:nvCxnSpPr>
        <p:spPr>
          <a:xfrm>
            <a:off x="6884200" y="2911639"/>
            <a:ext cx="0" cy="3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/>
        </p:nvSpPr>
        <p:spPr>
          <a:xfrm>
            <a:off x="165393" y="252831"/>
            <a:ext cx="3494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8</a:t>
            </a: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생산계획 변경 tool</a:t>
            </a:r>
            <a:endParaRPr sz="27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58"/>
          <p:cNvGrpSpPr/>
          <p:nvPr/>
        </p:nvGrpSpPr>
        <p:grpSpPr>
          <a:xfrm>
            <a:off x="4522150" y="1174752"/>
            <a:ext cx="4449635" cy="3220116"/>
            <a:chOff x="680325" y="1507325"/>
            <a:chExt cx="5555100" cy="3970550"/>
          </a:xfrm>
        </p:grpSpPr>
        <p:sp>
          <p:nvSpPr>
            <p:cNvPr id="620" name="Google Shape;620;p58"/>
            <p:cNvSpPr/>
            <p:nvPr/>
          </p:nvSpPr>
          <p:spPr>
            <a:xfrm>
              <a:off x="684450" y="1643875"/>
              <a:ext cx="5546100" cy="38340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8"/>
            <p:cNvSpPr txBox="1"/>
            <p:nvPr/>
          </p:nvSpPr>
          <p:spPr>
            <a:xfrm>
              <a:off x="680325" y="1507325"/>
              <a:ext cx="5555100" cy="474600"/>
            </a:xfrm>
            <a:prstGeom prst="rect">
              <a:avLst/>
            </a:prstGeom>
            <a:solidFill>
              <a:srgbClr val="D3D6D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" sz="16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그래픽 사용자 인터페이스(GUI) 실행 화면</a:t>
              </a:r>
              <a:endParaRPr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cxnSp>
        <p:nvCxnSpPr>
          <p:cNvPr id="623" name="Google Shape;623;p58"/>
          <p:cNvCxnSpPr/>
          <p:nvPr/>
        </p:nvCxnSpPr>
        <p:spPr>
          <a:xfrm>
            <a:off x="563400" y="2736164"/>
            <a:ext cx="343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24" name="Google Shape;624;p58"/>
          <p:cNvSpPr/>
          <p:nvPr/>
        </p:nvSpPr>
        <p:spPr>
          <a:xfrm>
            <a:off x="1478850" y="1046600"/>
            <a:ext cx="1671624" cy="454032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고객 주문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5" name="Google Shape;625;p58"/>
          <p:cNvSpPr/>
          <p:nvPr/>
        </p:nvSpPr>
        <p:spPr>
          <a:xfrm>
            <a:off x="963125" y="1776979"/>
            <a:ext cx="2705100" cy="484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증산 / 감산 / 납기 변동</a:t>
            </a:r>
            <a:endParaRPr sz="16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6" name="Google Shape;626;p58"/>
          <p:cNvSpPr/>
          <p:nvPr/>
        </p:nvSpPr>
        <p:spPr>
          <a:xfrm>
            <a:off x="312475" y="2538575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시간 효율 저하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7" name="Google Shape;627;p58"/>
          <p:cNvSpPr/>
          <p:nvPr/>
        </p:nvSpPr>
        <p:spPr>
          <a:xfrm>
            <a:off x="1689980" y="2538575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비용 발생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8" name="Google Shape;628;p58"/>
          <p:cNvSpPr/>
          <p:nvPr/>
        </p:nvSpPr>
        <p:spPr>
          <a:xfrm>
            <a:off x="3067476" y="2538569"/>
            <a:ext cx="1251600" cy="384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생산성 감소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29" name="Google Shape;629;p58"/>
          <p:cNvSpPr/>
          <p:nvPr/>
        </p:nvSpPr>
        <p:spPr>
          <a:xfrm>
            <a:off x="1371844" y="3219371"/>
            <a:ext cx="1887732" cy="454032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rgbClr val="327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>
                <a:latin typeface="IBM Plex Sans KR"/>
                <a:ea typeface="IBM Plex Sans KR"/>
                <a:cs typeface="IBM Plex Sans KR"/>
                <a:sym typeface="IBM Plex Sans KR"/>
              </a:rPr>
              <a:t>휴리스틱 알고리즘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888875" y="3935750"/>
            <a:ext cx="2853600" cy="484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변동 반영 NEW 생산계획 산출</a:t>
            </a:r>
            <a:endParaRPr sz="16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31" name="Google Shape;631;p58"/>
          <p:cNvCxnSpPr>
            <a:stCxn id="624" idx="2"/>
          </p:cNvCxnSpPr>
          <p:nvPr/>
        </p:nvCxnSpPr>
        <p:spPr>
          <a:xfrm>
            <a:off x="2314662" y="1500632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32" name="Google Shape;632;p58"/>
          <p:cNvCxnSpPr/>
          <p:nvPr/>
        </p:nvCxnSpPr>
        <p:spPr>
          <a:xfrm>
            <a:off x="2315696" y="2949546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33" name="Google Shape;633;p58"/>
          <p:cNvCxnSpPr/>
          <p:nvPr/>
        </p:nvCxnSpPr>
        <p:spPr>
          <a:xfrm>
            <a:off x="2315696" y="3672209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634" name="Google Shape;634;p58"/>
          <p:cNvCxnSpPr/>
          <p:nvPr/>
        </p:nvCxnSpPr>
        <p:spPr>
          <a:xfrm>
            <a:off x="2315771" y="2270318"/>
            <a:ext cx="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pic>
        <p:nvPicPr>
          <p:cNvPr id="2" name="gui영상_12초(컷)">
            <a:hlinkClick r:id="" action="ppaction://media"/>
            <a:extLst>
              <a:ext uri="{FF2B5EF4-FFF2-40B4-BE49-F238E27FC236}">
                <a16:creationId xmlns:a16="http://schemas.microsoft.com/office/drawing/2014/main" id="{E2756964-0A44-51BF-9CC6-DF2FC9520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391" r="6370"/>
          <a:stretch/>
        </p:blipFill>
        <p:spPr>
          <a:xfrm>
            <a:off x="4682832" y="1663468"/>
            <a:ext cx="4117790" cy="2625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grpSp>
        <p:nvGrpSpPr>
          <p:cNvPr id="640" name="Google Shape;640;p59"/>
          <p:cNvGrpSpPr/>
          <p:nvPr/>
        </p:nvGrpSpPr>
        <p:grpSpPr>
          <a:xfrm>
            <a:off x="678174" y="2166560"/>
            <a:ext cx="3350931" cy="953143"/>
            <a:chOff x="904232" y="2888746"/>
            <a:chExt cx="4467908" cy="1270857"/>
          </a:xfrm>
        </p:grpSpPr>
        <p:sp>
          <p:nvSpPr>
            <p:cNvPr id="641" name="Google Shape;641;p59"/>
            <p:cNvSpPr txBox="1"/>
            <p:nvPr/>
          </p:nvSpPr>
          <p:spPr>
            <a:xfrm>
              <a:off x="1647264" y="2888746"/>
              <a:ext cx="33138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" sz="27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활용방안 및 </a:t>
              </a:r>
              <a:r>
                <a:rPr lang="en-US" altLang="ko" sz="27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    </a:t>
              </a:r>
              <a:r>
                <a:rPr lang="ko" sz="27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기대성과</a:t>
              </a:r>
              <a:endParaRPr sz="11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642" name="Google Shape;642;p59"/>
            <p:cNvSpPr txBox="1"/>
            <p:nvPr/>
          </p:nvSpPr>
          <p:spPr>
            <a:xfrm>
              <a:off x="904232" y="2904133"/>
              <a:ext cx="9438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 4, </a:t>
              </a:r>
              <a:endParaRPr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cxnSp>
          <p:nvCxnSpPr>
            <p:cNvPr id="643" name="Google Shape;643;p59"/>
            <p:cNvCxnSpPr/>
            <p:nvPr/>
          </p:nvCxnSpPr>
          <p:spPr>
            <a:xfrm>
              <a:off x="904240" y="4159603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/>
          <p:nvPr/>
        </p:nvSpPr>
        <p:spPr>
          <a:xfrm>
            <a:off x="0" y="0"/>
            <a:ext cx="9144000" cy="1046400"/>
          </a:xfrm>
          <a:prstGeom prst="rect">
            <a:avLst/>
          </a:prstGeom>
          <a:solidFill>
            <a:srgbClr val="223150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41"/>
          <p:cNvGrpSpPr/>
          <p:nvPr/>
        </p:nvGrpSpPr>
        <p:grpSpPr>
          <a:xfrm>
            <a:off x="465099" y="1344650"/>
            <a:ext cx="2509764" cy="438712"/>
            <a:chOff x="201339" y="3672841"/>
            <a:chExt cx="3073055" cy="547500"/>
          </a:xfrm>
        </p:grpSpPr>
        <p:sp>
          <p:nvSpPr>
            <p:cNvPr id="241" name="Google Shape;241;p41"/>
            <p:cNvSpPr txBox="1"/>
            <p:nvPr/>
          </p:nvSpPr>
          <p:spPr>
            <a:xfrm>
              <a:off x="201339" y="3672841"/>
              <a:ext cx="8514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400" i="0" u="none" strike="noStrike" cap="none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01</a:t>
              </a:r>
              <a:endParaRPr sz="240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42" name="Google Shape;242;p41"/>
            <p:cNvSpPr txBox="1"/>
            <p:nvPr/>
          </p:nvSpPr>
          <p:spPr>
            <a:xfrm>
              <a:off x="943394" y="3688973"/>
              <a:ext cx="2331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200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개요</a:t>
              </a:r>
              <a:endParaRPr sz="220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243" name="Google Shape;243;p41"/>
          <p:cNvGrpSpPr/>
          <p:nvPr/>
        </p:nvGrpSpPr>
        <p:grpSpPr>
          <a:xfrm>
            <a:off x="465099" y="3144350"/>
            <a:ext cx="2509764" cy="438712"/>
            <a:chOff x="201339" y="3672842"/>
            <a:chExt cx="3073055" cy="547500"/>
          </a:xfrm>
        </p:grpSpPr>
        <p:sp>
          <p:nvSpPr>
            <p:cNvPr id="244" name="Google Shape;244;p41"/>
            <p:cNvSpPr txBox="1"/>
            <p:nvPr/>
          </p:nvSpPr>
          <p:spPr>
            <a:xfrm>
              <a:off x="201339" y="3672842"/>
              <a:ext cx="7782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400" i="0" u="none" strike="noStrike" cap="none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0</a:t>
              </a:r>
              <a:r>
                <a:rPr lang="ko" sz="2400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3</a:t>
              </a:r>
              <a:endParaRPr sz="240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45" name="Google Shape;245;p41"/>
            <p:cNvSpPr txBox="1"/>
            <p:nvPr/>
          </p:nvSpPr>
          <p:spPr>
            <a:xfrm>
              <a:off x="943394" y="3688973"/>
              <a:ext cx="2331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200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결과</a:t>
              </a:r>
              <a:endParaRPr sz="220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246" name="Google Shape;246;p41"/>
          <p:cNvGrpSpPr/>
          <p:nvPr/>
        </p:nvGrpSpPr>
        <p:grpSpPr>
          <a:xfrm>
            <a:off x="3518699" y="1344650"/>
            <a:ext cx="2875073" cy="438712"/>
            <a:chOff x="201340" y="3672837"/>
            <a:chExt cx="3520354" cy="547500"/>
          </a:xfrm>
        </p:grpSpPr>
        <p:sp>
          <p:nvSpPr>
            <p:cNvPr id="247" name="Google Shape;247;p41"/>
            <p:cNvSpPr txBox="1"/>
            <p:nvPr/>
          </p:nvSpPr>
          <p:spPr>
            <a:xfrm>
              <a:off x="201340" y="3672837"/>
              <a:ext cx="7890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400" i="0" u="none" strike="noStrike" cap="none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0</a:t>
              </a:r>
              <a:r>
                <a:rPr lang="ko" sz="2400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2</a:t>
              </a:r>
              <a:endParaRPr sz="240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48" name="Google Shape;248;p41"/>
            <p:cNvSpPr txBox="1"/>
            <p:nvPr/>
          </p:nvSpPr>
          <p:spPr>
            <a:xfrm>
              <a:off x="943394" y="3688973"/>
              <a:ext cx="27783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200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내용</a:t>
              </a:r>
              <a:endParaRPr sz="220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249" name="Google Shape;249;p41"/>
          <p:cNvGrpSpPr/>
          <p:nvPr/>
        </p:nvGrpSpPr>
        <p:grpSpPr>
          <a:xfrm>
            <a:off x="3518699" y="3144350"/>
            <a:ext cx="4125589" cy="438712"/>
            <a:chOff x="201340" y="3672836"/>
            <a:chExt cx="5051536" cy="547500"/>
          </a:xfrm>
        </p:grpSpPr>
        <p:sp>
          <p:nvSpPr>
            <p:cNvPr id="250" name="Google Shape;250;p41"/>
            <p:cNvSpPr txBox="1"/>
            <p:nvPr/>
          </p:nvSpPr>
          <p:spPr>
            <a:xfrm>
              <a:off x="201340" y="3672836"/>
              <a:ext cx="7962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ko" sz="2400" i="0" u="none" strike="noStrike" cap="none">
                  <a:solidFill>
                    <a:srgbClr val="434343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04</a:t>
              </a:r>
              <a:endParaRPr sz="240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251" name="Google Shape;251;p41"/>
            <p:cNvSpPr txBox="1"/>
            <p:nvPr/>
          </p:nvSpPr>
          <p:spPr>
            <a:xfrm>
              <a:off x="943375" y="3688966"/>
              <a:ext cx="43095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ko" sz="2200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활용방안 및 기대성과</a:t>
              </a:r>
              <a:endParaRPr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252" name="Google Shape;252;p41"/>
          <p:cNvSpPr txBox="1"/>
          <p:nvPr/>
        </p:nvSpPr>
        <p:spPr>
          <a:xfrm>
            <a:off x="465628" y="466711"/>
            <a:ext cx="2950200" cy="48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3559668" y="119099"/>
            <a:ext cx="46275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4800" i="0" u="none" strike="noStrike" cap="none">
                <a:solidFill>
                  <a:srgbClr val="FFFF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CONTENTS</a:t>
            </a:r>
            <a:endParaRPr sz="4800" i="0" u="none" strike="noStrike" cap="none">
              <a:solidFill>
                <a:srgbClr val="FFFFF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254" name="Google Shape;254;p41"/>
          <p:cNvCxnSpPr/>
          <p:nvPr/>
        </p:nvCxnSpPr>
        <p:spPr>
          <a:xfrm rot="10800000">
            <a:off x="8331000" y="361538"/>
            <a:ext cx="813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55" name="Google Shape;255;p41"/>
          <p:cNvSpPr txBox="1"/>
          <p:nvPr/>
        </p:nvSpPr>
        <p:spPr>
          <a:xfrm>
            <a:off x="617500" y="1785800"/>
            <a:ext cx="21663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연구 배경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연구 문제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연구 설계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17502" y="3585525"/>
            <a:ext cx="25686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비교 대상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비교 분석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생산계획 산출 Tool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3671100" y="1785813"/>
            <a:ext cx="21663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IBM Plex Sans KR"/>
              <a:buChar char="-"/>
            </a:pPr>
            <a:r>
              <a:rPr lang="ko" sz="1600">
                <a:solidFill>
                  <a:srgbClr val="666666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강화학습 모델</a:t>
            </a:r>
            <a:endParaRPr sz="1600">
              <a:solidFill>
                <a:srgbClr val="666666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0"/>
          <p:cNvSpPr txBox="1"/>
          <p:nvPr/>
        </p:nvSpPr>
        <p:spPr>
          <a:xfrm>
            <a:off x="3368600" y="3934200"/>
            <a:ext cx="2532512" cy="110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746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폐기량과 납기</a:t>
            </a:r>
            <a:r>
              <a:rPr lang="en-US" alt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지연 생산 수량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최소화</a:t>
            </a:r>
            <a:endParaRPr sz="14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현업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대비 </a:t>
            </a:r>
            <a:r>
              <a:rPr lang="en-US" altLang="ko" sz="1400" b="1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52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%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400" b="1" i="0" u="none" strike="noStrike" cap="none" dirty="0">
                <a:solidFill>
                  <a:schemeClr val="accent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비용 절감</a:t>
            </a:r>
            <a:endParaRPr sz="1400" b="1" i="0" u="none" strike="noStrike" cap="none" dirty="0">
              <a:solidFill>
                <a:schemeClr val="accent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9" name="Google Shape;649;p60"/>
          <p:cNvSpPr txBox="1"/>
          <p:nvPr/>
        </p:nvSpPr>
        <p:spPr>
          <a:xfrm>
            <a:off x="1182881" y="845400"/>
            <a:ext cx="6636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유기물 소자 투입 공정 </a:t>
            </a:r>
            <a:r>
              <a:rPr lang="ko" sz="2100" b="0" i="0" u="none" strike="noStrike" cap="none">
                <a:solidFill>
                  <a:srgbClr val="1F64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최적화 </a:t>
            </a:r>
            <a:endParaRPr sz="2100" b="0" i="0" u="none" strike="noStrike" cap="none">
              <a:solidFill>
                <a:srgbClr val="1F64F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300" b="0" i="0" u="none" strike="noStrike" cap="none">
              <a:solidFill>
                <a:srgbClr val="0000F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650" name="Google Shape;65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273" y="1302338"/>
            <a:ext cx="5411455" cy="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/>
        </p:nvSpPr>
        <p:spPr>
          <a:xfrm>
            <a:off x="99060" y="87979"/>
            <a:ext cx="557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1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2" name="Google Shape;652;p60"/>
          <p:cNvSpPr txBox="1"/>
          <p:nvPr/>
        </p:nvSpPr>
        <p:spPr>
          <a:xfrm>
            <a:off x="165394" y="252825"/>
            <a:ext cx="4372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09. 활용방안 및 기대성과</a:t>
            </a:r>
            <a:endParaRPr sz="27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53" name="Google Shape;653;p60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0"/>
          <p:cNvSpPr txBox="1"/>
          <p:nvPr/>
        </p:nvSpPr>
        <p:spPr>
          <a:xfrm>
            <a:off x="3297552" y="1549508"/>
            <a:ext cx="240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다중공정 확대</a:t>
            </a:r>
            <a:endParaRPr sz="17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55" name="Google Shape;655;p60"/>
          <p:cNvSpPr/>
          <p:nvPr/>
        </p:nvSpPr>
        <p:spPr>
          <a:xfrm>
            <a:off x="3585428" y="1504940"/>
            <a:ext cx="19959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</a:t>
            </a:r>
            <a:r>
              <a:rPr lang="ko" sz="17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생산 비용 절감</a:t>
            </a:r>
            <a:endParaRPr sz="17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656" name="Google Shape;656;p60"/>
          <p:cNvGrpSpPr/>
          <p:nvPr/>
        </p:nvGrpSpPr>
        <p:grpSpPr>
          <a:xfrm>
            <a:off x="3758538" y="2094797"/>
            <a:ext cx="1648908" cy="1648908"/>
            <a:chOff x="4930200" y="2869461"/>
            <a:chExt cx="2331600" cy="2331600"/>
          </a:xfrm>
        </p:grpSpPr>
        <p:sp>
          <p:nvSpPr>
            <p:cNvPr id="657" name="Google Shape;657;p60"/>
            <p:cNvSpPr/>
            <p:nvPr/>
          </p:nvSpPr>
          <p:spPr>
            <a:xfrm>
              <a:off x="4930200" y="2869461"/>
              <a:ext cx="2331600" cy="2331600"/>
            </a:xfrm>
            <a:prstGeom prst="ellipse">
              <a:avLst/>
            </a:prstGeom>
            <a:solidFill>
              <a:srgbClr val="9198A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5342238" y="3281511"/>
              <a:ext cx="1507500" cy="1507500"/>
            </a:xfrm>
            <a:prstGeom prst="ellipse">
              <a:avLst/>
            </a:pr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5300" b="0" i="0" u="none" strike="noStrike" cap="none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$</a:t>
              </a:r>
              <a:endParaRPr sz="53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6311800" y="4230686"/>
              <a:ext cx="487500" cy="615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38100" cap="flat" cmpd="sng">
              <a:solidFill>
                <a:srgbClr val="9298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60"/>
          <p:cNvSpPr/>
          <p:nvPr/>
        </p:nvSpPr>
        <p:spPr>
          <a:xfrm>
            <a:off x="6089643" y="1499549"/>
            <a:ext cx="24807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</a:t>
            </a:r>
            <a:r>
              <a:rPr lang="ko" sz="17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사용자 편의성 확대</a:t>
            </a:r>
            <a:endParaRPr sz="1700" b="0" i="0" u="none" strike="noStrike" cap="none">
              <a:solidFill>
                <a:schemeClr val="accent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661" name="Google Shape;661;p60"/>
          <p:cNvGrpSpPr/>
          <p:nvPr/>
        </p:nvGrpSpPr>
        <p:grpSpPr>
          <a:xfrm>
            <a:off x="1012069" y="2094789"/>
            <a:ext cx="1648908" cy="1648908"/>
            <a:chOff x="1127575" y="2869449"/>
            <a:chExt cx="2331600" cy="2331600"/>
          </a:xfrm>
        </p:grpSpPr>
        <p:sp>
          <p:nvSpPr>
            <p:cNvPr id="662" name="Google Shape;662;p60"/>
            <p:cNvSpPr/>
            <p:nvPr/>
          </p:nvSpPr>
          <p:spPr>
            <a:xfrm>
              <a:off x="1127575" y="2869449"/>
              <a:ext cx="2331600" cy="2331600"/>
            </a:xfrm>
            <a:prstGeom prst="ellipse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3" name="Google Shape;663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458227" y="3133511"/>
              <a:ext cx="1809524" cy="180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4" name="Google Shape;664;p60"/>
          <p:cNvSpPr txBox="1"/>
          <p:nvPr/>
        </p:nvSpPr>
        <p:spPr>
          <a:xfrm>
            <a:off x="633225" y="3934209"/>
            <a:ext cx="2406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746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기존 엔진 : 360 min 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강화학습 엔진 : 5 min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" sz="14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98.5%</a:t>
            </a: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400" b="1" i="0" u="none" strike="noStrike" cap="none">
                <a:solidFill>
                  <a:schemeClr val="accent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시간 단축</a:t>
            </a:r>
            <a:endParaRPr sz="1400" b="1" i="0" u="none" strike="noStrike" cap="none">
              <a:solidFill>
                <a:schemeClr val="accent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746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480000" y="1504931"/>
            <a:ext cx="27132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</a:t>
            </a:r>
            <a:r>
              <a:rPr lang="ko" sz="17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생산계획 수립 시간 </a:t>
            </a:r>
            <a:r>
              <a:rPr lang="ko" sz="1700" b="0" i="0" u="none" strike="noStrike" cap="none">
                <a:solidFill>
                  <a:schemeClr val="accen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단축</a:t>
            </a:r>
            <a:endParaRPr sz="1700" b="0" i="0" u="none" strike="noStrike" cap="none">
              <a:solidFill>
                <a:schemeClr val="accen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6505453" y="2095002"/>
            <a:ext cx="1649100" cy="1649100"/>
          </a:xfrm>
          <a:prstGeom prst="ellipse">
            <a:avLst/>
          </a:prstGeom>
          <a:solidFill>
            <a:srgbClr val="515A7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0"/>
          <p:cNvSpPr txBox="1"/>
          <p:nvPr/>
        </p:nvSpPr>
        <p:spPr>
          <a:xfrm>
            <a:off x="6126544" y="3934209"/>
            <a:ext cx="2406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746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매뉴얼 작업 최소화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4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다양한 시나리오 선택 가능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0"/>
          <p:cNvSpPr/>
          <p:nvPr/>
        </p:nvSpPr>
        <p:spPr>
          <a:xfrm>
            <a:off x="0" y="13855"/>
            <a:ext cx="4572000" cy="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0"/>
          <p:cNvSpPr/>
          <p:nvPr/>
        </p:nvSpPr>
        <p:spPr>
          <a:xfrm>
            <a:off x="284018" y="1578080"/>
            <a:ext cx="2995500" cy="3506100"/>
          </a:xfrm>
          <a:prstGeom prst="rect">
            <a:avLst/>
          </a:prstGeom>
          <a:solidFill>
            <a:srgbClr val="FFFFFF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3076100" y="1380905"/>
            <a:ext cx="2995500" cy="3747000"/>
          </a:xfrm>
          <a:prstGeom prst="rect">
            <a:avLst/>
          </a:prstGeom>
          <a:solidFill>
            <a:srgbClr val="FFFFFF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0"/>
          <p:cNvSpPr/>
          <p:nvPr/>
        </p:nvSpPr>
        <p:spPr>
          <a:xfrm>
            <a:off x="5919155" y="1338032"/>
            <a:ext cx="2713200" cy="3506100"/>
          </a:xfrm>
          <a:prstGeom prst="rect">
            <a:avLst/>
          </a:prstGeom>
          <a:solidFill>
            <a:srgbClr val="FFFFFF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8298" y="2279725"/>
            <a:ext cx="1221750" cy="1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1"/>
          <p:cNvPicPr preferRelativeResize="0"/>
          <p:nvPr/>
        </p:nvPicPr>
        <p:blipFill rotWithShape="1">
          <a:blip r:embed="rId3">
            <a:alphaModFix/>
          </a:blip>
          <a:srcRect l="5404" r="5413" b="10817"/>
          <a:stretch/>
        </p:blipFill>
        <p:spPr>
          <a:xfrm>
            <a:off x="3235678" y="2416840"/>
            <a:ext cx="950728" cy="12660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8" name="Google Shape;678;p61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 소개 및 역할 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3217906" y="2078175"/>
            <a:ext cx="983100" cy="2577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팀장 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776913" y="2078175"/>
            <a:ext cx="983100" cy="2577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지도교수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2013350" y="2078175"/>
            <a:ext cx="983100" cy="2577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산업체 멘토 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3204954" y="3722421"/>
            <a:ext cx="10257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최인준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779159" y="3732140"/>
            <a:ext cx="1025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이현록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1992050" y="3721660"/>
            <a:ext cx="10257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정재희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686" name="Google Shape;68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14" y="2404946"/>
            <a:ext cx="986094" cy="13008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7" name="Google Shape;687;p61"/>
          <p:cNvPicPr preferRelativeResize="0"/>
          <p:nvPr/>
        </p:nvPicPr>
        <p:blipFill rotWithShape="1">
          <a:blip r:embed="rId5">
            <a:alphaModFix/>
          </a:blip>
          <a:srcRect l="10148" t="3821" r="6462" b="20214"/>
          <a:stretch/>
        </p:blipFill>
        <p:spPr>
          <a:xfrm>
            <a:off x="2029464" y="2416852"/>
            <a:ext cx="950749" cy="12703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8" name="Google Shape;688;p61"/>
          <p:cNvPicPr preferRelativeResize="0"/>
          <p:nvPr/>
        </p:nvPicPr>
        <p:blipFill rotWithShape="1">
          <a:blip r:embed="rId6">
            <a:alphaModFix/>
          </a:blip>
          <a:srcRect l="7504" r="7504" b="15590"/>
          <a:stretch/>
        </p:blipFill>
        <p:spPr>
          <a:xfrm>
            <a:off x="6605632" y="1354435"/>
            <a:ext cx="950075" cy="12678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9" name="Google Shape;689;p61"/>
          <p:cNvSpPr/>
          <p:nvPr/>
        </p:nvSpPr>
        <p:spPr>
          <a:xfrm>
            <a:off x="5536919" y="2631842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황인근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6568237" y="2629647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김가은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691" name="Google Shape;691;p61"/>
          <p:cNvGrpSpPr/>
          <p:nvPr/>
        </p:nvGrpSpPr>
        <p:grpSpPr>
          <a:xfrm>
            <a:off x="5537016" y="1354557"/>
            <a:ext cx="1024887" cy="1276134"/>
            <a:chOff x="4097778" y="899800"/>
            <a:chExt cx="1886410" cy="2397395"/>
          </a:xfrm>
        </p:grpSpPr>
        <p:grpSp>
          <p:nvGrpSpPr>
            <p:cNvPr id="692" name="Google Shape;692;p61"/>
            <p:cNvGrpSpPr/>
            <p:nvPr/>
          </p:nvGrpSpPr>
          <p:grpSpPr>
            <a:xfrm>
              <a:off x="4097778" y="899800"/>
              <a:ext cx="1886410" cy="2397395"/>
              <a:chOff x="4097778" y="899800"/>
              <a:chExt cx="1886410" cy="2397395"/>
            </a:xfrm>
          </p:grpSpPr>
          <p:pic>
            <p:nvPicPr>
              <p:cNvPr id="693" name="Google Shape;693;p61"/>
              <p:cNvPicPr preferRelativeResize="0"/>
              <p:nvPr/>
            </p:nvPicPr>
            <p:blipFill rotWithShape="1">
              <a:blip r:embed="rId7">
                <a:alphaModFix/>
              </a:blip>
              <a:srcRect l="-5395" t="-3531" r="-5395" b="-6491"/>
              <a:stretch/>
            </p:blipFill>
            <p:spPr>
              <a:xfrm>
                <a:off x="4120525" y="899800"/>
                <a:ext cx="1855348" cy="2392424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694" name="Google Shape;694;p61"/>
              <p:cNvSpPr/>
              <p:nvPr/>
            </p:nvSpPr>
            <p:spPr>
              <a:xfrm>
                <a:off x="4120524" y="3143894"/>
                <a:ext cx="1859399" cy="153301"/>
              </a:xfrm>
              <a:prstGeom prst="rect">
                <a:avLst/>
              </a:prstGeom>
              <a:solidFill>
                <a:srgbClr val="1D1D1D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5402188" y="2762825"/>
                <a:ext cx="582000" cy="153300"/>
              </a:xfrm>
              <a:prstGeom prst="rtTriangle">
                <a:avLst/>
              </a:prstGeom>
              <a:solidFill>
                <a:srgbClr val="1D1D1D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 flipH="1">
                <a:off x="4097778" y="2803711"/>
                <a:ext cx="620100" cy="153300"/>
              </a:xfrm>
              <a:prstGeom prst="rtTriangle">
                <a:avLst/>
              </a:prstGeom>
              <a:solidFill>
                <a:srgbClr val="1D1D1D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4120524" y="2950922"/>
                <a:ext cx="489300" cy="248700"/>
              </a:xfrm>
              <a:prstGeom prst="rect">
                <a:avLst/>
              </a:prstGeom>
              <a:solidFill>
                <a:srgbClr val="1D1D1D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5492125" y="2914579"/>
                <a:ext cx="489300" cy="248700"/>
              </a:xfrm>
              <a:prstGeom prst="rect">
                <a:avLst/>
              </a:prstGeom>
              <a:solidFill>
                <a:srgbClr val="1D1D1D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9" name="Google Shape;699;p61"/>
              <p:cNvCxnSpPr/>
              <p:nvPr/>
            </p:nvCxnSpPr>
            <p:spPr>
              <a:xfrm>
                <a:off x="4219275" y="972311"/>
                <a:ext cx="0" cy="194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61"/>
              <p:cNvCxnSpPr/>
              <p:nvPr/>
            </p:nvCxnSpPr>
            <p:spPr>
              <a:xfrm>
                <a:off x="4224188" y="979400"/>
                <a:ext cx="1656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1" name="Google Shape;701;p61"/>
            <p:cNvCxnSpPr/>
            <p:nvPr/>
          </p:nvCxnSpPr>
          <p:spPr>
            <a:xfrm>
              <a:off x="5881549" y="944060"/>
              <a:ext cx="0" cy="1942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02" name="Google Shape;702;p61"/>
          <p:cNvPicPr preferRelativeResize="0"/>
          <p:nvPr/>
        </p:nvPicPr>
        <p:blipFill rotWithShape="1">
          <a:blip r:embed="rId8">
            <a:alphaModFix/>
          </a:blip>
          <a:srcRect l="12614" r="12607" b="30771"/>
          <a:stretch/>
        </p:blipFill>
        <p:spPr>
          <a:xfrm>
            <a:off x="7117137" y="3397794"/>
            <a:ext cx="983171" cy="12736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3" name="Google Shape;703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6689" y="3397695"/>
            <a:ext cx="983171" cy="12767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61"/>
          <p:cNvSpPr/>
          <p:nvPr/>
        </p:nvSpPr>
        <p:spPr>
          <a:xfrm>
            <a:off x="6071125" y="4674476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이정은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5038954" y="4674471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오민규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7103284" y="4674476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하다은</a:t>
            </a:r>
            <a:endParaRPr sz="11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707" name="Google Shape;707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969" y="3395608"/>
            <a:ext cx="985428" cy="12802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8" name="Google Shape;708;p61"/>
          <p:cNvSpPr/>
          <p:nvPr/>
        </p:nvSpPr>
        <p:spPr>
          <a:xfrm>
            <a:off x="5557925" y="1018650"/>
            <a:ext cx="983100" cy="2616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RL 모델링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6589112" y="1018650"/>
            <a:ext cx="983100" cy="2616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MDP 모델 설계</a:t>
            </a:r>
            <a:endParaRPr sz="1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5046975" y="3055275"/>
            <a:ext cx="983100" cy="2616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GA 실험 진행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6078167" y="3055275"/>
            <a:ext cx="983100" cy="2616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RL 실험 진행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7109371" y="3055325"/>
            <a:ext cx="983100" cy="261600"/>
          </a:xfrm>
          <a:prstGeom prst="rect">
            <a:avLst/>
          </a:prstGeom>
          <a:solidFill>
            <a:srgbClr val="223150">
              <a:alpha val="75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RL 실험 진행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199124" y="1451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 소개 및 역할</a:t>
            </a:r>
            <a:endParaRPr sz="11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/>
        </p:nvSpPr>
        <p:spPr>
          <a:xfrm>
            <a:off x="208533" y="954565"/>
            <a:ext cx="4050000" cy="2202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기업명</a:t>
            </a:r>
            <a:endParaRPr sz="1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LG Display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업종</a:t>
            </a:r>
            <a:endParaRPr sz="1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디스플레이 패널 제조업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→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OLED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lang="ko" sz="11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→</a:t>
            </a:r>
            <a:r>
              <a:rPr lang="ko" sz="800" b="1" i="0" u="none" strike="noStrike" cap="none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IPS 패널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0" y="1675"/>
            <a:ext cx="9144000" cy="80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2"/>
          <p:cNvSpPr txBox="1"/>
          <p:nvPr/>
        </p:nvSpPr>
        <p:spPr>
          <a:xfrm>
            <a:off x="2404241" y="259384"/>
            <a:ext cx="438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LG Display</a:t>
            </a:r>
            <a:endParaRPr sz="26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22" name="Google Shape;722;p62"/>
          <p:cNvSpPr txBox="1"/>
          <p:nvPr/>
        </p:nvSpPr>
        <p:spPr>
          <a:xfrm>
            <a:off x="732671" y="1232231"/>
            <a:ext cx="263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586" y="1153147"/>
            <a:ext cx="2607805" cy="5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2"/>
          <p:cNvSpPr txBox="1"/>
          <p:nvPr/>
        </p:nvSpPr>
        <p:spPr>
          <a:xfrm>
            <a:off x="4465688" y="956290"/>
            <a:ext cx="4492500" cy="4029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회사 소개</a:t>
            </a:r>
            <a:endParaRPr sz="1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차별화된 기술력으로 혁신적인 디스플레이 제품을 생산, 판매하는 회사</a:t>
            </a:r>
            <a:endParaRPr sz="11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북미와 유럽 중국 등 주요 시장에서 협업 강화를 위한 생산 거점 운영</a:t>
            </a:r>
            <a:endParaRPr sz="11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TV, Mobile, IT, Auto, Commercial 등 다양한 디스플레이 제품군에서 차별화된 가치를 제공하며 디스플레이 산업 선도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주요 기술</a:t>
            </a:r>
            <a:endParaRPr sz="1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매출액 대비 연구개발비 비중은 약 7%대로 신제품/신기술에 대한 체계적인 연구개발활동을 통해 고객 가치를 지속적으로 창출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국내 및 중국, 베트남에 생산 법인을 갖고 있으며, 생산 능력은 8세대 글라스(2200x2500mm) 기준으로 연간 약 9.2백만장 수준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25" name="Google Shape;725;p62"/>
          <p:cNvSpPr txBox="1"/>
          <p:nvPr/>
        </p:nvSpPr>
        <p:spPr>
          <a:xfrm>
            <a:off x="208533" y="3278249"/>
            <a:ext cx="4050000" cy="1741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sz="1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직무정보</a:t>
            </a:r>
            <a:endParaRPr sz="1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DX : AI/Big Data, 업무혁신 등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R&amp;D : 회로설계, 기구설계, 광학설계 등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생산지원 : 구매, 생산기획관리, 품질 등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제조 : 공정개발, 공정장비 등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 KR"/>
              <a:buChar char="-"/>
            </a:pPr>
            <a:r>
              <a:rPr lang="ko" sz="11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영업/마케팅 : 상품 기획, 영업, 마케팅 등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26" name="Google Shape;72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2129" y="3450640"/>
            <a:ext cx="1829051" cy="138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1181" y="3450630"/>
            <a:ext cx="2110407" cy="141121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2"/>
          <p:cNvSpPr txBox="1"/>
          <p:nvPr/>
        </p:nvSpPr>
        <p:spPr>
          <a:xfrm>
            <a:off x="199124" y="1451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참여기업 소개</a:t>
            </a:r>
            <a:endParaRPr sz="11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3"/>
          <p:cNvPicPr preferRelativeResize="0"/>
          <p:nvPr/>
        </p:nvPicPr>
        <p:blipFill rotWithShape="1">
          <a:blip r:embed="rId3">
            <a:alphaModFix/>
          </a:blip>
          <a:srcRect l="5175" t="25302" r="5282" b="20725"/>
          <a:stretch/>
        </p:blipFill>
        <p:spPr>
          <a:xfrm>
            <a:off x="1968834" y="1264023"/>
            <a:ext cx="5206346" cy="2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3"/>
          <p:cNvPicPr preferRelativeResize="0"/>
          <p:nvPr/>
        </p:nvPicPr>
        <p:blipFill rotWithShape="1">
          <a:blip r:embed="rId3">
            <a:alphaModFix/>
          </a:blip>
          <a:srcRect l="5175" t="78429" r="5282" b="11480"/>
          <a:stretch/>
        </p:blipFill>
        <p:spPr>
          <a:xfrm>
            <a:off x="1968825" y="885290"/>
            <a:ext cx="5206346" cy="4141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3"/>
          <p:cNvGrpSpPr/>
          <p:nvPr/>
        </p:nvGrpSpPr>
        <p:grpSpPr>
          <a:xfrm>
            <a:off x="38" y="3708563"/>
            <a:ext cx="1828800" cy="1492200"/>
            <a:chOff x="50" y="4716150"/>
            <a:chExt cx="2438400" cy="1989600"/>
          </a:xfrm>
        </p:grpSpPr>
        <p:sp>
          <p:nvSpPr>
            <p:cNvPr id="736" name="Google Shape;736;p63"/>
            <p:cNvSpPr/>
            <p:nvPr/>
          </p:nvSpPr>
          <p:spPr>
            <a:xfrm>
              <a:off x="5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LTPS</a:t>
              </a:r>
              <a:endParaRPr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전자의 이동 성능을 높인 </a:t>
              </a:r>
              <a:endParaRPr sz="1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TFT의 한 종류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5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LTPS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38" name="Google Shape;738;p63"/>
          <p:cNvGrpSpPr/>
          <p:nvPr/>
        </p:nvGrpSpPr>
        <p:grpSpPr>
          <a:xfrm>
            <a:off x="1828838" y="3708563"/>
            <a:ext cx="1828800" cy="1492200"/>
            <a:chOff x="2438450" y="4716150"/>
            <a:chExt cx="2438400" cy="1989600"/>
          </a:xfrm>
        </p:grpSpPr>
        <p:sp>
          <p:nvSpPr>
            <p:cNvPr id="739" name="Google Shape;739;p63"/>
            <p:cNvSpPr/>
            <p:nvPr/>
          </p:nvSpPr>
          <p:spPr>
            <a:xfrm>
              <a:off x="243845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증착(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Evaporation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자체발광 OLED 픽셀을 만들기 위한 과정에 필요한 방법</a:t>
              </a:r>
              <a:endParaRPr sz="1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243845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증착(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Evaporation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41" name="Google Shape;741;p63"/>
          <p:cNvGrpSpPr/>
          <p:nvPr/>
        </p:nvGrpSpPr>
        <p:grpSpPr>
          <a:xfrm>
            <a:off x="3657619" y="3708563"/>
            <a:ext cx="1828800" cy="1492200"/>
            <a:chOff x="4876825" y="4716150"/>
            <a:chExt cx="2438400" cy="1989600"/>
          </a:xfrm>
        </p:grpSpPr>
        <p:sp>
          <p:nvSpPr>
            <p:cNvPr id="742" name="Google Shape;742;p63"/>
            <p:cNvSpPr/>
            <p:nvPr/>
          </p:nvSpPr>
          <p:spPr>
            <a:xfrm>
              <a:off x="4876825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봉지(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Encapsulation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OLED의 유기물층과 전극에 산소와 수분을 차단하는 공정</a:t>
              </a:r>
              <a:endParaRPr sz="1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4876825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봉지(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Encapsulation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44" name="Google Shape;744;p63"/>
          <p:cNvGrpSpPr/>
          <p:nvPr/>
        </p:nvGrpSpPr>
        <p:grpSpPr>
          <a:xfrm>
            <a:off x="5486419" y="3708563"/>
            <a:ext cx="1828800" cy="1492200"/>
            <a:chOff x="7315225" y="4716150"/>
            <a:chExt cx="2438400" cy="1989600"/>
          </a:xfrm>
        </p:grpSpPr>
        <p:sp>
          <p:nvSpPr>
            <p:cNvPr id="745" name="Google Shape;745;p63"/>
            <p:cNvSpPr/>
            <p:nvPr/>
          </p:nvSpPr>
          <p:spPr>
            <a:xfrm>
              <a:off x="7315225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셀(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Cell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디스플레이 기판에서 적절한 크기로 잘라낸 상태</a:t>
              </a:r>
              <a:endParaRPr sz="1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7315225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셀(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Cell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47" name="Google Shape;747;p63"/>
          <p:cNvGrpSpPr/>
          <p:nvPr/>
        </p:nvGrpSpPr>
        <p:grpSpPr>
          <a:xfrm>
            <a:off x="7315200" y="3708563"/>
            <a:ext cx="1828800" cy="1492200"/>
            <a:chOff x="9753600" y="4716150"/>
            <a:chExt cx="2438400" cy="1989600"/>
          </a:xfrm>
        </p:grpSpPr>
        <p:sp>
          <p:nvSpPr>
            <p:cNvPr id="748" name="Google Shape;748;p63"/>
            <p:cNvSpPr/>
            <p:nvPr/>
          </p:nvSpPr>
          <p:spPr>
            <a:xfrm>
              <a:off x="975360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모듈(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Module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39393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최종 제품에서 구동할 수 있도록 한 디스플레이 단위 부품</a:t>
              </a:r>
              <a:endParaRPr sz="1100" b="0" i="0" u="none" strike="noStrike" cap="none">
                <a:solidFill>
                  <a:srgbClr val="39393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49" name="Google Shape;749;p63"/>
            <p:cNvSpPr/>
            <p:nvPr/>
          </p:nvSpPr>
          <p:spPr>
            <a:xfrm>
              <a:off x="975360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모듈(</a:t>
              </a:r>
              <a:r>
                <a:rPr lang="ko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Module</a:t>
              </a:r>
              <a:r>
                <a:rPr lang="ko" sz="15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16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750" name="Google Shape;750;p63"/>
          <p:cNvSpPr/>
          <p:nvPr/>
        </p:nvSpPr>
        <p:spPr>
          <a:xfrm>
            <a:off x="38" y="3708544"/>
            <a:ext cx="1828800" cy="14922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3"/>
          <p:cNvSpPr/>
          <p:nvPr/>
        </p:nvSpPr>
        <p:spPr>
          <a:xfrm>
            <a:off x="1828838" y="3708547"/>
            <a:ext cx="1828800" cy="14922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3"/>
          <p:cNvSpPr/>
          <p:nvPr/>
        </p:nvSpPr>
        <p:spPr>
          <a:xfrm>
            <a:off x="3657638" y="3708553"/>
            <a:ext cx="1828800" cy="14922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3"/>
          <p:cNvSpPr/>
          <p:nvPr/>
        </p:nvSpPr>
        <p:spPr>
          <a:xfrm>
            <a:off x="5486438" y="3708551"/>
            <a:ext cx="1828800" cy="14922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3"/>
          <p:cNvSpPr/>
          <p:nvPr/>
        </p:nvSpPr>
        <p:spPr>
          <a:xfrm>
            <a:off x="7315238" y="3708547"/>
            <a:ext cx="1828800" cy="14922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3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OLED 디스플레이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57" name="Google Shape;757;p63"/>
          <p:cNvSpPr txBox="1"/>
          <p:nvPr/>
        </p:nvSpPr>
        <p:spPr>
          <a:xfrm>
            <a:off x="2959387" y="286491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생산공정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58" name="Google Shape;758;p63"/>
          <p:cNvSpPr txBox="1"/>
          <p:nvPr/>
        </p:nvSpPr>
        <p:spPr>
          <a:xfrm>
            <a:off x="2325450" y="3453864"/>
            <a:ext cx="4617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IBM Plex Sans KR"/>
                <a:ea typeface="IBM Plex Sans KR"/>
                <a:cs typeface="IBM Plex Sans KR"/>
                <a:sym typeface="IBM Plex Sans KR"/>
                <a:hlinkClick r:id="rId4"/>
              </a:rPr>
              <a:t>https://news.samsungdisplay.com/10330</a:t>
            </a:r>
            <a:r>
              <a:rPr lang="ko" sz="900">
                <a:solidFill>
                  <a:srgbClr val="7F7F7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, 디스플레이 톺아보기</a:t>
            </a:r>
            <a:endParaRPr sz="900">
              <a:solidFill>
                <a:srgbClr val="7F7F7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4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4"/>
          <p:cNvSpPr txBox="1"/>
          <p:nvPr/>
        </p:nvSpPr>
        <p:spPr>
          <a:xfrm>
            <a:off x="463117" y="1115611"/>
            <a:ext cx="2355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강화학습이란</a:t>
            </a:r>
            <a:endParaRPr sz="14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65" name="Google Shape;765;p64"/>
          <p:cNvSpPr txBox="1"/>
          <p:nvPr/>
        </p:nvSpPr>
        <p:spPr>
          <a:xfrm>
            <a:off x="434849" y="2207900"/>
            <a:ext cx="5126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PPO</a:t>
            </a:r>
            <a:r>
              <a:rPr lang="ko" sz="14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(Proximal Policy Optimization)</a:t>
            </a:r>
            <a:r>
              <a:rPr lang="ko" sz="1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알고리즘</a:t>
            </a:r>
            <a:endParaRPr sz="14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66" name="Google Shape;766;p64"/>
          <p:cNvSpPr txBox="1"/>
          <p:nvPr/>
        </p:nvSpPr>
        <p:spPr>
          <a:xfrm>
            <a:off x="377700" y="1469806"/>
            <a:ext cx="4801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주어진 상태(state)에서 기계가 취하는 행동(action)에 서로 다른 보상 제시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보상을 가장 많이 받을 수 있는 방식이 무엇인지를 스스로 학습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7" name="Google Shape;767;p64"/>
          <p:cNvSpPr txBox="1"/>
          <p:nvPr/>
        </p:nvSpPr>
        <p:spPr>
          <a:xfrm>
            <a:off x="463125" y="2485475"/>
            <a:ext cx="4477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Policy Gradient Learning의 단점을 보완한 모델</a:t>
            </a:r>
            <a:endParaRPr sz="10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학습 데이터를 재사용하는 모델로, Episode 단위로 반영하는 것이 아닌 </a:t>
            </a:r>
            <a:endParaRPr sz="10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Step 단위로 학습데이터를 만들어 학습하는 방식으로 학습 효과를 높임</a:t>
            </a:r>
            <a:endParaRPr sz="10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68" name="Google Shape;768;p64"/>
          <p:cNvSpPr txBox="1"/>
          <p:nvPr/>
        </p:nvSpPr>
        <p:spPr>
          <a:xfrm>
            <a:off x="434857" y="3456050"/>
            <a:ext cx="4311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DQN(Deep Q-Network) 알고리즘</a:t>
            </a:r>
            <a:endParaRPr sz="14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69" name="Google Shape;769;p64"/>
          <p:cNvSpPr txBox="1"/>
          <p:nvPr/>
        </p:nvSpPr>
        <p:spPr>
          <a:xfrm>
            <a:off x="546694" y="3767600"/>
            <a:ext cx="4199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DQN은 Q-함수를 인공신경망으로 근사하여 타입 스텝별로 에피소드와 얻는 데이터로부터 인공신경망 학습</a:t>
            </a:r>
            <a:endParaRPr sz="10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Q-함수는 특정 상태에서 행동을 했을 때 얻을 수 있는 기댓값들의 반환값</a:t>
            </a:r>
            <a:endParaRPr sz="10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0" name="Google Shape;770;p64"/>
          <p:cNvSpPr txBox="1"/>
          <p:nvPr/>
        </p:nvSpPr>
        <p:spPr>
          <a:xfrm>
            <a:off x="5016825" y="3761741"/>
            <a:ext cx="3455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강화학습을 활용한 방문 간호 스케줄링</a:t>
            </a:r>
            <a:endParaRPr sz="11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</a:t>
            </a:r>
            <a:r>
              <a:rPr lang="ko" sz="11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강화학습을 이용한 납기 제약 하에서의 셋업 스케줄링</a:t>
            </a: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작업 준비비용 최소화를 고려한 강화학습 기반의 실시간   일정계획 수립기법</a:t>
            </a:r>
            <a:endParaRPr sz="1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1" name="Google Shape;771;p64"/>
          <p:cNvSpPr txBox="1"/>
          <p:nvPr/>
        </p:nvSpPr>
        <p:spPr>
          <a:xfrm>
            <a:off x="4940627" y="3456056"/>
            <a:ext cx="302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 강화학습 기반 스케줄링 연구</a:t>
            </a:r>
            <a:endParaRPr sz="14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772" name="Google Shape;77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625" y="897938"/>
            <a:ext cx="3731834" cy="209915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4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74" name="Google Shape;774;p64"/>
          <p:cNvSpPr txBox="1"/>
          <p:nvPr/>
        </p:nvSpPr>
        <p:spPr>
          <a:xfrm>
            <a:off x="2409287" y="282092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정의 및 알고리즘 소개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75" name="Google Shape;775;p64"/>
          <p:cNvSpPr txBox="1"/>
          <p:nvPr/>
        </p:nvSpPr>
        <p:spPr>
          <a:xfrm>
            <a:off x="1613425" y="31727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65"/>
          <p:cNvGrpSpPr/>
          <p:nvPr/>
        </p:nvGrpSpPr>
        <p:grpSpPr>
          <a:xfrm>
            <a:off x="851428" y="1631850"/>
            <a:ext cx="2717400" cy="3262763"/>
            <a:chOff x="1270750" y="2175800"/>
            <a:chExt cx="3623200" cy="4350350"/>
          </a:xfrm>
        </p:grpSpPr>
        <p:sp>
          <p:nvSpPr>
            <p:cNvPr id="781" name="Google Shape;781;p65"/>
            <p:cNvSpPr/>
            <p:nvPr/>
          </p:nvSpPr>
          <p:spPr>
            <a:xfrm>
              <a:off x="1270750" y="2175800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5"/>
            <p:cNvSpPr/>
            <p:nvPr/>
          </p:nvSpPr>
          <p:spPr>
            <a:xfrm>
              <a:off x="1270750" y="3796575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5"/>
            <p:cNvSpPr/>
            <p:nvPr/>
          </p:nvSpPr>
          <p:spPr>
            <a:xfrm>
              <a:off x="1284050" y="5417350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65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5"/>
          <p:cNvSpPr txBox="1"/>
          <p:nvPr/>
        </p:nvSpPr>
        <p:spPr>
          <a:xfrm>
            <a:off x="656324" y="76444"/>
            <a:ext cx="331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11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86" name="Google Shape;786;p65"/>
          <p:cNvSpPr txBox="1"/>
          <p:nvPr/>
        </p:nvSpPr>
        <p:spPr>
          <a:xfrm>
            <a:off x="99060" y="87979"/>
            <a:ext cx="557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5"/>
          <p:cNvSpPr txBox="1"/>
          <p:nvPr/>
        </p:nvSpPr>
        <p:spPr>
          <a:xfrm>
            <a:off x="3831097" y="451685"/>
            <a:ext cx="3455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정의 및 알고리즘 소개</a:t>
            </a:r>
            <a:endParaRPr sz="8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88" name="Google Shape;788;p65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5"/>
          <p:cNvSpPr txBox="1"/>
          <p:nvPr/>
        </p:nvSpPr>
        <p:spPr>
          <a:xfrm>
            <a:off x="4997850" y="1043016"/>
            <a:ext cx="365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 강화학습 모델 용어 ]</a:t>
            </a:r>
            <a:endParaRPr sz="1900" b="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0" name="Google Shape;790;p65"/>
          <p:cNvSpPr txBox="1"/>
          <p:nvPr/>
        </p:nvSpPr>
        <p:spPr>
          <a:xfrm>
            <a:off x="802744" y="1043025"/>
            <a:ext cx="281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 실제 OLED 공정 용어 ]</a:t>
            </a:r>
            <a:endParaRPr sz="1900" b="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1" name="Google Shape;791;p65"/>
          <p:cNvSpPr txBox="1"/>
          <p:nvPr/>
        </p:nvSpPr>
        <p:spPr>
          <a:xfrm>
            <a:off x="839869" y="1845600"/>
            <a:ext cx="274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원장 LTPS 기판</a:t>
            </a:r>
            <a:endParaRPr sz="19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2" name="Google Shape;792;p65"/>
          <p:cNvSpPr txBox="1"/>
          <p:nvPr/>
        </p:nvSpPr>
        <p:spPr>
          <a:xfrm>
            <a:off x="839869" y="4276763"/>
            <a:ext cx="274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유기물 소자</a:t>
            </a:r>
            <a:endParaRPr sz="19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793" name="Google Shape;793;p65"/>
          <p:cNvGrpSpPr/>
          <p:nvPr/>
        </p:nvGrpSpPr>
        <p:grpSpPr>
          <a:xfrm>
            <a:off x="5465147" y="1631850"/>
            <a:ext cx="2717400" cy="3262763"/>
            <a:chOff x="1270750" y="2175800"/>
            <a:chExt cx="3623200" cy="4350350"/>
          </a:xfrm>
        </p:grpSpPr>
        <p:sp>
          <p:nvSpPr>
            <p:cNvPr id="794" name="Google Shape;794;p65"/>
            <p:cNvSpPr/>
            <p:nvPr/>
          </p:nvSpPr>
          <p:spPr>
            <a:xfrm>
              <a:off x="1270750" y="2175800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5"/>
            <p:cNvSpPr/>
            <p:nvPr/>
          </p:nvSpPr>
          <p:spPr>
            <a:xfrm>
              <a:off x="1270750" y="3796575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5"/>
            <p:cNvSpPr/>
            <p:nvPr/>
          </p:nvSpPr>
          <p:spPr>
            <a:xfrm>
              <a:off x="1284050" y="5417350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65"/>
          <p:cNvSpPr txBox="1"/>
          <p:nvPr/>
        </p:nvSpPr>
        <p:spPr>
          <a:xfrm>
            <a:off x="6533100" y="4276763"/>
            <a:ext cx="57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</a:t>
            </a:r>
            <a:endParaRPr sz="19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8" name="Google Shape;798;p65"/>
          <p:cNvSpPr txBox="1"/>
          <p:nvPr/>
        </p:nvSpPr>
        <p:spPr>
          <a:xfrm>
            <a:off x="6533100" y="1845600"/>
            <a:ext cx="571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</a:t>
            </a:r>
            <a:endParaRPr sz="19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9" name="Google Shape;799;p65"/>
          <p:cNvSpPr txBox="1"/>
          <p:nvPr/>
        </p:nvSpPr>
        <p:spPr>
          <a:xfrm>
            <a:off x="5884650" y="3061172"/>
            <a:ext cx="186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" sz="19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mol</a:t>
            </a:r>
            <a:endParaRPr sz="19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00" name="Google Shape;800;p65"/>
          <p:cNvSpPr txBox="1"/>
          <p:nvPr/>
        </p:nvSpPr>
        <p:spPr>
          <a:xfrm>
            <a:off x="1157794" y="3061172"/>
            <a:ext cx="210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9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OLED 원장 패널</a:t>
            </a:r>
            <a:endParaRPr sz="19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01" name="Google Shape;801;p65"/>
          <p:cNvSpPr/>
          <p:nvPr/>
        </p:nvSpPr>
        <p:spPr>
          <a:xfrm>
            <a:off x="4422563" y="1840200"/>
            <a:ext cx="234600" cy="4380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5"/>
          <p:cNvSpPr/>
          <p:nvPr/>
        </p:nvSpPr>
        <p:spPr>
          <a:xfrm>
            <a:off x="4422572" y="3044303"/>
            <a:ext cx="234600" cy="4380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5"/>
          <p:cNvSpPr/>
          <p:nvPr/>
        </p:nvSpPr>
        <p:spPr>
          <a:xfrm>
            <a:off x="4422563" y="4248414"/>
            <a:ext cx="234600" cy="4380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5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05" name="Google Shape;805;p65"/>
          <p:cNvSpPr txBox="1"/>
          <p:nvPr/>
        </p:nvSpPr>
        <p:spPr>
          <a:xfrm>
            <a:off x="2409287" y="282092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용어 설명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2322" y="865125"/>
            <a:ext cx="5943391" cy="430008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6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6"/>
          <p:cNvSpPr txBox="1"/>
          <p:nvPr/>
        </p:nvSpPr>
        <p:spPr>
          <a:xfrm>
            <a:off x="250200" y="929644"/>
            <a:ext cx="84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  LPT(Longest Processing Time), EDD(Earliest Due Date) 규칙 적용</a:t>
            </a:r>
            <a:endParaRPr sz="18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13" name="Google Shape;813;p66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14" name="Google Shape;814;p66"/>
          <p:cNvSpPr txBox="1"/>
          <p:nvPr/>
        </p:nvSpPr>
        <p:spPr>
          <a:xfrm>
            <a:off x="2809125" y="281194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1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021" y="953606"/>
            <a:ext cx="5773554" cy="424704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7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 txBox="1"/>
          <p:nvPr/>
        </p:nvSpPr>
        <p:spPr>
          <a:xfrm>
            <a:off x="250200" y="929644"/>
            <a:ext cx="84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  SPT(Shortest Processing Time), EDD(Earliest Due Date) 규칙 적용</a:t>
            </a:r>
            <a:endParaRPr sz="18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22" name="Google Shape;822;p67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23" name="Google Shape;823;p67"/>
          <p:cNvSpPr txBox="1"/>
          <p:nvPr/>
        </p:nvSpPr>
        <p:spPr>
          <a:xfrm>
            <a:off x="2809125" y="282594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2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8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8"/>
          <p:cNvSpPr txBox="1"/>
          <p:nvPr/>
        </p:nvSpPr>
        <p:spPr>
          <a:xfrm>
            <a:off x="250200" y="929644"/>
            <a:ext cx="501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  연속생산 </a:t>
            </a:r>
            <a:endParaRPr sz="18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30" name="Google Shape;830;p68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31" name="Google Shape;831;p68"/>
          <p:cNvSpPr txBox="1"/>
          <p:nvPr/>
        </p:nvSpPr>
        <p:spPr>
          <a:xfrm>
            <a:off x="2809125" y="281194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3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32" name="Google Shape;83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77" y="1387955"/>
            <a:ext cx="8231587" cy="351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9"/>
          <p:cNvSpPr/>
          <p:nvPr/>
        </p:nvSpPr>
        <p:spPr>
          <a:xfrm>
            <a:off x="3508406" y="2790287"/>
            <a:ext cx="2125200" cy="954600"/>
          </a:xfrm>
          <a:prstGeom prst="rect">
            <a:avLst/>
          </a:prstGeom>
          <a:solidFill>
            <a:srgbClr val="D3D6DC"/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4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Crossover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69"/>
          <p:cNvGrpSpPr/>
          <p:nvPr/>
        </p:nvGrpSpPr>
        <p:grpSpPr>
          <a:xfrm>
            <a:off x="3508406" y="1585341"/>
            <a:ext cx="2125125" cy="954450"/>
            <a:chOff x="4677950" y="1913375"/>
            <a:chExt cx="2833500" cy="1272600"/>
          </a:xfrm>
        </p:grpSpPr>
        <p:sp>
          <p:nvSpPr>
            <p:cNvPr id="839" name="Google Shape;839;p69"/>
            <p:cNvSpPr/>
            <p:nvPr/>
          </p:nvSpPr>
          <p:spPr>
            <a:xfrm>
              <a:off x="4677950" y="1913375"/>
              <a:ext cx="2833500" cy="1272600"/>
            </a:xfrm>
            <a:prstGeom prst="rect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68575" tIns="68575" rIns="68575" bIns="685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Selection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0" name="Google Shape;840;p69"/>
            <p:cNvGrpSpPr/>
            <p:nvPr/>
          </p:nvGrpSpPr>
          <p:grpSpPr>
            <a:xfrm>
              <a:off x="4850945" y="2099066"/>
              <a:ext cx="1137509" cy="653425"/>
              <a:chOff x="4934172" y="2471948"/>
              <a:chExt cx="1054714" cy="605864"/>
            </a:xfrm>
          </p:grpSpPr>
          <p:grpSp>
            <p:nvGrpSpPr>
              <p:cNvPr id="841" name="Google Shape;841;p69"/>
              <p:cNvGrpSpPr/>
              <p:nvPr/>
            </p:nvGrpSpPr>
            <p:grpSpPr>
              <a:xfrm rot="1354">
                <a:off x="4934207" y="2472155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42" name="Google Shape;842;p69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69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69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69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p69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p69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69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9" name="Google Shape;849;p69"/>
              <p:cNvGrpSpPr/>
              <p:nvPr/>
            </p:nvGrpSpPr>
            <p:grpSpPr>
              <a:xfrm rot="1354">
                <a:off x="4934205" y="2623027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50" name="Google Shape;850;p69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69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69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p69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69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69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p69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7" name="Google Shape;857;p69"/>
              <p:cNvGrpSpPr/>
              <p:nvPr/>
            </p:nvGrpSpPr>
            <p:grpSpPr>
              <a:xfrm rot="1354">
                <a:off x="4934202" y="2775005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58" name="Google Shape;858;p69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69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69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69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69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69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69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5" name="Google Shape;865;p69"/>
              <p:cNvGrpSpPr/>
              <p:nvPr/>
            </p:nvGrpSpPr>
            <p:grpSpPr>
              <a:xfrm rot="1354">
                <a:off x="4934206" y="2926999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66" name="Google Shape;866;p69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69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69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69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69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69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69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73" name="Google Shape;873;p69"/>
            <p:cNvSpPr txBox="1"/>
            <p:nvPr/>
          </p:nvSpPr>
          <p:spPr>
            <a:xfrm>
              <a:off x="6278600" y="2199900"/>
              <a:ext cx="7431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fitness</a:t>
              </a:r>
              <a:endParaRPr sz="1100" b="0" i="0" u="none" strike="noStrike" cap="none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874" name="Google Shape;874;p69"/>
            <p:cNvCxnSpPr/>
            <p:nvPr/>
          </p:nvCxnSpPr>
          <p:spPr>
            <a:xfrm>
              <a:off x="6650150" y="2479288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5" name="Google Shape;875;p69"/>
            <p:cNvCxnSpPr/>
            <p:nvPr/>
          </p:nvCxnSpPr>
          <p:spPr>
            <a:xfrm rot="10800000" flipH="1">
              <a:off x="6647750" y="2091988"/>
              <a:ext cx="4800" cy="24900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6" name="Google Shape;876;p69"/>
            <p:cNvCxnSpPr/>
            <p:nvPr/>
          </p:nvCxnSpPr>
          <p:spPr>
            <a:xfrm>
              <a:off x="6159350" y="2755257"/>
              <a:ext cx="981600" cy="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77" name="Google Shape;877;p69"/>
          <p:cNvGrpSpPr/>
          <p:nvPr/>
        </p:nvGrpSpPr>
        <p:grpSpPr>
          <a:xfrm>
            <a:off x="3508406" y="3995225"/>
            <a:ext cx="2125125" cy="954450"/>
            <a:chOff x="4677900" y="5098392"/>
            <a:chExt cx="2833500" cy="1272600"/>
          </a:xfrm>
        </p:grpSpPr>
        <p:sp>
          <p:nvSpPr>
            <p:cNvPr id="878" name="Google Shape;878;p69"/>
            <p:cNvSpPr/>
            <p:nvPr/>
          </p:nvSpPr>
          <p:spPr>
            <a:xfrm>
              <a:off x="4677900" y="5098392"/>
              <a:ext cx="2833500" cy="1272600"/>
            </a:xfrm>
            <a:prstGeom prst="rect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68575" tIns="68575" rIns="68575" bIns="685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ko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Mutation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9" name="Google Shape;879;p69"/>
            <p:cNvGrpSpPr/>
            <p:nvPr/>
          </p:nvGrpSpPr>
          <p:grpSpPr>
            <a:xfrm>
              <a:off x="5525874" y="5227582"/>
              <a:ext cx="1137489" cy="701524"/>
              <a:chOff x="5525874" y="5456182"/>
              <a:chExt cx="1137489" cy="701524"/>
            </a:xfrm>
          </p:grpSpPr>
          <p:grpSp>
            <p:nvGrpSpPr>
              <p:cNvPr id="880" name="Google Shape;880;p69"/>
              <p:cNvGrpSpPr/>
              <p:nvPr/>
            </p:nvGrpSpPr>
            <p:grpSpPr>
              <a:xfrm>
                <a:off x="5538004" y="5456182"/>
                <a:ext cx="1113232" cy="165830"/>
                <a:chOff x="6078934" y="4584100"/>
                <a:chExt cx="1928676" cy="275694"/>
              </a:xfrm>
            </p:grpSpPr>
            <p:grpSp>
              <p:nvGrpSpPr>
                <p:cNvPr id="881" name="Google Shape;881;p69"/>
                <p:cNvGrpSpPr/>
                <p:nvPr/>
              </p:nvGrpSpPr>
              <p:grpSpPr>
                <a:xfrm rot="740">
                  <a:off x="6078964" y="4584218"/>
                  <a:ext cx="1102063" cy="275456"/>
                  <a:chOff x="-122925" y="4915725"/>
                  <a:chExt cx="2373600" cy="593400"/>
                </a:xfrm>
              </p:grpSpPr>
              <p:sp>
                <p:nvSpPr>
                  <p:cNvPr id="882" name="Google Shape;882;p69"/>
                  <p:cNvSpPr/>
                  <p:nvPr/>
                </p:nvSpPr>
                <p:spPr>
                  <a:xfrm>
                    <a:off x="10638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3" name="Google Shape;883;p69"/>
                  <p:cNvSpPr/>
                  <p:nvPr/>
                </p:nvSpPr>
                <p:spPr>
                  <a:xfrm>
                    <a:off x="16572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4" name="Google Shape;884;p69"/>
                  <p:cNvSpPr/>
                  <p:nvPr/>
                </p:nvSpPr>
                <p:spPr>
                  <a:xfrm>
                    <a:off x="-12292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" name="Google Shape;885;p69"/>
                  <p:cNvSpPr/>
                  <p:nvPr/>
                </p:nvSpPr>
                <p:spPr>
                  <a:xfrm>
                    <a:off x="4704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86" name="Google Shape;886;p69"/>
                <p:cNvGrpSpPr/>
                <p:nvPr/>
              </p:nvGrpSpPr>
              <p:grpSpPr>
                <a:xfrm rot="740">
                  <a:off x="7181033" y="4584228"/>
                  <a:ext cx="826547" cy="275456"/>
                  <a:chOff x="2250675" y="4915725"/>
                  <a:chExt cx="1780200" cy="593400"/>
                </a:xfrm>
              </p:grpSpPr>
              <p:sp>
                <p:nvSpPr>
                  <p:cNvPr id="887" name="Google Shape;887;p69"/>
                  <p:cNvSpPr/>
                  <p:nvPr/>
                </p:nvSpPr>
                <p:spPr>
                  <a:xfrm>
                    <a:off x="22506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8" name="Google Shape;888;p69"/>
                  <p:cNvSpPr/>
                  <p:nvPr/>
                </p:nvSpPr>
                <p:spPr>
                  <a:xfrm>
                    <a:off x="28440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9" name="Google Shape;889;p69"/>
                  <p:cNvSpPr/>
                  <p:nvPr/>
                </p:nvSpPr>
                <p:spPr>
                  <a:xfrm>
                    <a:off x="34374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90" name="Google Shape;890;p69"/>
              <p:cNvGrpSpPr/>
              <p:nvPr/>
            </p:nvGrpSpPr>
            <p:grpSpPr>
              <a:xfrm>
                <a:off x="5525874" y="5991876"/>
                <a:ext cx="1137489" cy="165830"/>
                <a:chOff x="6155134" y="4888900"/>
                <a:chExt cx="1970701" cy="275694"/>
              </a:xfrm>
            </p:grpSpPr>
            <p:grpSp>
              <p:nvGrpSpPr>
                <p:cNvPr id="891" name="Google Shape;891;p69"/>
                <p:cNvGrpSpPr/>
                <p:nvPr/>
              </p:nvGrpSpPr>
              <p:grpSpPr>
                <a:xfrm rot="740">
                  <a:off x="6155164" y="4889018"/>
                  <a:ext cx="1102063" cy="275456"/>
                  <a:chOff x="-122925" y="4915725"/>
                  <a:chExt cx="2373600" cy="593400"/>
                </a:xfrm>
              </p:grpSpPr>
              <p:sp>
                <p:nvSpPr>
                  <p:cNvPr id="892" name="Google Shape;892;p69"/>
                  <p:cNvSpPr/>
                  <p:nvPr/>
                </p:nvSpPr>
                <p:spPr>
                  <a:xfrm>
                    <a:off x="10638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3" name="Google Shape;893;p69"/>
                  <p:cNvSpPr/>
                  <p:nvPr/>
                </p:nvSpPr>
                <p:spPr>
                  <a:xfrm>
                    <a:off x="16572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4" name="Google Shape;894;p69"/>
                  <p:cNvSpPr/>
                  <p:nvPr/>
                </p:nvSpPr>
                <p:spPr>
                  <a:xfrm>
                    <a:off x="-12292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5" name="Google Shape;895;p69"/>
                  <p:cNvSpPr/>
                  <p:nvPr/>
                </p:nvSpPr>
                <p:spPr>
                  <a:xfrm>
                    <a:off x="4704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96" name="Google Shape;896;p69"/>
                <p:cNvSpPr/>
                <p:nvPr/>
              </p:nvSpPr>
              <p:spPr>
                <a:xfrm>
                  <a:off x="7278294" y="4889059"/>
                  <a:ext cx="275400" cy="275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97" name="Google Shape;897;p69"/>
                <p:cNvGrpSpPr/>
                <p:nvPr/>
              </p:nvGrpSpPr>
              <p:grpSpPr>
                <a:xfrm rot="740">
                  <a:off x="7574774" y="4889021"/>
                  <a:ext cx="551031" cy="275456"/>
                  <a:chOff x="2844075" y="4915725"/>
                  <a:chExt cx="1186800" cy="593400"/>
                </a:xfrm>
              </p:grpSpPr>
              <p:sp>
                <p:nvSpPr>
                  <p:cNvPr id="898" name="Google Shape;898;p69"/>
                  <p:cNvSpPr/>
                  <p:nvPr/>
                </p:nvSpPr>
                <p:spPr>
                  <a:xfrm>
                    <a:off x="28440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9" name="Google Shape;899;p69"/>
                  <p:cNvSpPr/>
                  <p:nvPr/>
                </p:nvSpPr>
                <p:spPr>
                  <a:xfrm>
                    <a:off x="34374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68575" rIns="68575" bIns="685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endPara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900" name="Google Shape;900;p69"/>
              <p:cNvCxnSpPr/>
              <p:nvPr/>
            </p:nvCxnSpPr>
            <p:spPr>
              <a:xfrm>
                <a:off x="6094625" y="5677325"/>
                <a:ext cx="0" cy="25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901" name="Google Shape;901;p69"/>
          <p:cNvGrpSpPr/>
          <p:nvPr/>
        </p:nvGrpSpPr>
        <p:grpSpPr>
          <a:xfrm rot="2312">
            <a:off x="4296856" y="3353184"/>
            <a:ext cx="264716" cy="85153"/>
            <a:chOff x="-122925" y="4915725"/>
            <a:chExt cx="1780200" cy="593400"/>
          </a:xfrm>
        </p:grpSpPr>
        <p:sp>
          <p:nvSpPr>
            <p:cNvPr id="902" name="Google Shape;902;p69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p69"/>
          <p:cNvGrpSpPr/>
          <p:nvPr/>
        </p:nvGrpSpPr>
        <p:grpSpPr>
          <a:xfrm>
            <a:off x="3825740" y="3362549"/>
            <a:ext cx="1490014" cy="102624"/>
            <a:chOff x="4888303" y="4358435"/>
            <a:chExt cx="2412588" cy="166166"/>
          </a:xfrm>
        </p:grpSpPr>
        <p:grpSp>
          <p:nvGrpSpPr>
            <p:cNvPr id="906" name="Google Shape;906;p69"/>
            <p:cNvGrpSpPr/>
            <p:nvPr/>
          </p:nvGrpSpPr>
          <p:grpSpPr>
            <a:xfrm>
              <a:off x="4888303" y="4358435"/>
              <a:ext cx="2412588" cy="165915"/>
              <a:chOff x="4857991" y="3833210"/>
              <a:chExt cx="2412588" cy="165915"/>
            </a:xfrm>
          </p:grpSpPr>
          <p:grpSp>
            <p:nvGrpSpPr>
              <p:cNvPr id="907" name="Google Shape;907;p69"/>
              <p:cNvGrpSpPr/>
              <p:nvPr/>
            </p:nvGrpSpPr>
            <p:grpSpPr>
              <a:xfrm rot="1191">
                <a:off x="4858020" y="3833417"/>
                <a:ext cx="1199202" cy="165499"/>
                <a:chOff x="-171853" y="4915743"/>
                <a:chExt cx="4153800" cy="593400"/>
              </a:xfrm>
            </p:grpSpPr>
            <p:sp>
              <p:nvSpPr>
                <p:cNvPr id="908" name="Google Shape;908;p69"/>
                <p:cNvSpPr/>
                <p:nvPr/>
              </p:nvSpPr>
              <p:spPr>
                <a:xfrm>
                  <a:off x="22017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" name="Google Shape;909;p69"/>
                <p:cNvSpPr/>
                <p:nvPr/>
              </p:nvSpPr>
              <p:spPr>
                <a:xfrm>
                  <a:off x="27951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" name="Google Shape;910;p69"/>
                <p:cNvSpPr/>
                <p:nvPr/>
              </p:nvSpPr>
              <p:spPr>
                <a:xfrm>
                  <a:off x="10149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69"/>
                <p:cNvSpPr/>
                <p:nvPr/>
              </p:nvSpPr>
              <p:spPr>
                <a:xfrm>
                  <a:off x="16083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69"/>
                <p:cNvSpPr/>
                <p:nvPr/>
              </p:nvSpPr>
              <p:spPr>
                <a:xfrm>
                  <a:off x="-171853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69"/>
                <p:cNvSpPr/>
                <p:nvPr/>
              </p:nvSpPr>
              <p:spPr>
                <a:xfrm>
                  <a:off x="4215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69"/>
                <p:cNvSpPr/>
                <p:nvPr/>
              </p:nvSpPr>
              <p:spPr>
                <a:xfrm>
                  <a:off x="33885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69"/>
              <p:cNvGrpSpPr/>
              <p:nvPr/>
            </p:nvGrpSpPr>
            <p:grpSpPr>
              <a:xfrm rot="1191">
                <a:off x="6071347" y="3833440"/>
                <a:ext cx="1199202" cy="165321"/>
                <a:chOff x="-122925" y="4915725"/>
                <a:chExt cx="4153800" cy="593400"/>
              </a:xfrm>
            </p:grpSpPr>
            <p:sp>
              <p:nvSpPr>
                <p:cNvPr id="916" name="Google Shape;916;p69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69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69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9" name="Google Shape;919;p69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0" name="Google Shape;920;p69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1" name="Google Shape;921;p69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2" name="Google Shape;922;p69"/>
            <p:cNvSpPr/>
            <p:nvPr/>
          </p:nvSpPr>
          <p:spPr>
            <a:xfrm>
              <a:off x="6624636" y="4359301"/>
              <a:ext cx="171300" cy="1653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69"/>
          <p:cNvGrpSpPr/>
          <p:nvPr/>
        </p:nvGrpSpPr>
        <p:grpSpPr>
          <a:xfrm rot="2312">
            <a:off x="4586238" y="3075467"/>
            <a:ext cx="264716" cy="85153"/>
            <a:chOff x="-122925" y="4915725"/>
            <a:chExt cx="1780200" cy="593400"/>
          </a:xfrm>
        </p:grpSpPr>
        <p:sp>
          <p:nvSpPr>
            <p:cNvPr id="924" name="Google Shape;924;p69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69"/>
          <p:cNvGrpSpPr/>
          <p:nvPr/>
        </p:nvGrpSpPr>
        <p:grpSpPr>
          <a:xfrm rot="2310">
            <a:off x="4582804" y="3181796"/>
            <a:ext cx="353192" cy="85331"/>
            <a:chOff x="1608347" y="4915743"/>
            <a:chExt cx="2373600" cy="593400"/>
          </a:xfrm>
        </p:grpSpPr>
        <p:sp>
          <p:nvSpPr>
            <p:cNvPr id="928" name="Google Shape;928;p69"/>
            <p:cNvSpPr/>
            <p:nvPr/>
          </p:nvSpPr>
          <p:spPr>
            <a:xfrm>
              <a:off x="22017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27951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9"/>
            <p:cNvSpPr/>
            <p:nvPr/>
          </p:nvSpPr>
          <p:spPr>
            <a:xfrm>
              <a:off x="16083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9"/>
            <p:cNvSpPr/>
            <p:nvPr/>
          </p:nvSpPr>
          <p:spPr>
            <a:xfrm>
              <a:off x="33885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69"/>
          <p:cNvSpPr/>
          <p:nvPr/>
        </p:nvSpPr>
        <p:spPr>
          <a:xfrm rot="10800000">
            <a:off x="4535783" y="3011100"/>
            <a:ext cx="65400" cy="25200"/>
          </a:xfrm>
          <a:prstGeom prst="triangl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9"/>
          <p:cNvSpPr/>
          <p:nvPr/>
        </p:nvSpPr>
        <p:spPr>
          <a:xfrm rot="10800000">
            <a:off x="4535783" y="3296850"/>
            <a:ext cx="65400" cy="25200"/>
          </a:xfrm>
          <a:prstGeom prst="triangl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3362831" y="931805"/>
            <a:ext cx="2416200" cy="392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적합도 평가</a:t>
            </a:r>
            <a:endParaRPr sz="18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35" name="Google Shape;935;p69"/>
          <p:cNvSpPr/>
          <p:nvPr/>
        </p:nvSpPr>
        <p:spPr>
          <a:xfrm rot="5400000" flipH="1">
            <a:off x="4169606" y="2929819"/>
            <a:ext cx="3272100" cy="249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398A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9"/>
          <p:cNvSpPr/>
          <p:nvPr/>
        </p:nvSpPr>
        <p:spPr>
          <a:xfrm>
            <a:off x="2923613" y="956742"/>
            <a:ext cx="249000" cy="392400"/>
          </a:xfrm>
          <a:prstGeom prst="chevron">
            <a:avLst>
              <a:gd name="adj" fmla="val 50000"/>
            </a:avLst>
          </a:prstGeom>
          <a:solidFill>
            <a:srgbClr val="223150">
              <a:alpha val="490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/>
          <p:nvPr/>
        </p:nvSpPr>
        <p:spPr>
          <a:xfrm>
            <a:off x="6022163" y="956742"/>
            <a:ext cx="249000" cy="392400"/>
          </a:xfrm>
          <a:prstGeom prst="chevron">
            <a:avLst>
              <a:gd name="adj" fmla="val 50000"/>
            </a:avLst>
          </a:prstGeom>
          <a:solidFill>
            <a:srgbClr val="223150">
              <a:alpha val="490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8" name="Google Shape;938;p69"/>
          <p:cNvGrpSpPr/>
          <p:nvPr/>
        </p:nvGrpSpPr>
        <p:grpSpPr>
          <a:xfrm>
            <a:off x="211369" y="956698"/>
            <a:ext cx="2416275" cy="3992790"/>
            <a:chOff x="281825" y="1351850"/>
            <a:chExt cx="3221700" cy="5345100"/>
          </a:xfrm>
        </p:grpSpPr>
        <p:sp>
          <p:nvSpPr>
            <p:cNvPr id="939" name="Google Shape;939;p69"/>
            <p:cNvSpPr/>
            <p:nvPr/>
          </p:nvSpPr>
          <p:spPr>
            <a:xfrm>
              <a:off x="281825" y="1351850"/>
              <a:ext cx="3221700" cy="5345100"/>
            </a:xfrm>
            <a:prstGeom prst="flowChartAlternateProcess">
              <a:avLst/>
            </a:prstGeom>
            <a:noFill/>
            <a:ln w="28575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9"/>
            <p:cNvSpPr/>
            <p:nvPr/>
          </p:nvSpPr>
          <p:spPr>
            <a:xfrm>
              <a:off x="281825" y="1351856"/>
              <a:ext cx="3221700" cy="523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298A7"/>
            </a:solidFill>
            <a:ln w="28575" cap="flat" cmpd="sng">
              <a:solidFill>
                <a:srgbClr val="9398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초기해</a:t>
              </a:r>
              <a:endParaRPr sz="1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941" name="Google Shape;941;p69"/>
          <p:cNvGrpSpPr/>
          <p:nvPr/>
        </p:nvGrpSpPr>
        <p:grpSpPr>
          <a:xfrm>
            <a:off x="713261" y="1589700"/>
            <a:ext cx="1443407" cy="3077568"/>
            <a:chOff x="951014" y="2043400"/>
            <a:chExt cx="1924543" cy="4103424"/>
          </a:xfrm>
        </p:grpSpPr>
        <p:grpSp>
          <p:nvGrpSpPr>
            <p:cNvPr id="942" name="Google Shape;942;p69"/>
            <p:cNvGrpSpPr/>
            <p:nvPr/>
          </p:nvGrpSpPr>
          <p:grpSpPr>
            <a:xfrm rot="-1865064">
              <a:off x="973799" y="3059969"/>
              <a:ext cx="1928463" cy="275444"/>
              <a:chOff x="-122925" y="4915725"/>
              <a:chExt cx="4153800" cy="593400"/>
            </a:xfrm>
          </p:grpSpPr>
          <p:sp>
            <p:nvSpPr>
              <p:cNvPr id="943" name="Google Shape;943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0" name="Google Shape;950;p69"/>
            <p:cNvGrpSpPr/>
            <p:nvPr/>
          </p:nvGrpSpPr>
          <p:grpSpPr>
            <a:xfrm rot="-1865064">
              <a:off x="1014431" y="3556459"/>
              <a:ext cx="1928463" cy="275444"/>
              <a:chOff x="-122925" y="4915725"/>
              <a:chExt cx="4153800" cy="593400"/>
            </a:xfrm>
          </p:grpSpPr>
          <p:sp>
            <p:nvSpPr>
              <p:cNvPr id="951" name="Google Shape;951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69"/>
            <p:cNvGrpSpPr/>
            <p:nvPr/>
          </p:nvGrpSpPr>
          <p:grpSpPr>
            <a:xfrm rot="-1865064">
              <a:off x="947650" y="4136044"/>
              <a:ext cx="1928463" cy="275444"/>
              <a:chOff x="-122925" y="4915725"/>
              <a:chExt cx="4153800" cy="593400"/>
            </a:xfrm>
          </p:grpSpPr>
          <p:sp>
            <p:nvSpPr>
              <p:cNvPr id="959" name="Google Shape;959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69"/>
            <p:cNvGrpSpPr/>
            <p:nvPr/>
          </p:nvGrpSpPr>
          <p:grpSpPr>
            <a:xfrm rot="-1865064">
              <a:off x="883677" y="4691261"/>
              <a:ext cx="1928463" cy="275444"/>
              <a:chOff x="-122925" y="4915725"/>
              <a:chExt cx="4153800" cy="593400"/>
            </a:xfrm>
          </p:grpSpPr>
          <p:sp>
            <p:nvSpPr>
              <p:cNvPr id="967" name="Google Shape;967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4" name="Google Shape;974;p69"/>
            <p:cNvGrpSpPr/>
            <p:nvPr/>
          </p:nvGrpSpPr>
          <p:grpSpPr>
            <a:xfrm>
              <a:off x="1818275" y="2043400"/>
              <a:ext cx="148800" cy="734774"/>
              <a:chOff x="1818275" y="1967200"/>
              <a:chExt cx="148800" cy="734774"/>
            </a:xfrm>
          </p:grpSpPr>
          <p:sp>
            <p:nvSpPr>
              <p:cNvPr id="975" name="Google Shape;975;p69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69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69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8" name="Google Shape;978;p69"/>
            <p:cNvGrpSpPr/>
            <p:nvPr/>
          </p:nvGrpSpPr>
          <p:grpSpPr>
            <a:xfrm>
              <a:off x="1821300" y="5412050"/>
              <a:ext cx="148800" cy="734774"/>
              <a:chOff x="1818275" y="1967200"/>
              <a:chExt cx="148800" cy="734774"/>
            </a:xfrm>
          </p:grpSpPr>
          <p:sp>
            <p:nvSpPr>
              <p:cNvPr id="979" name="Google Shape;979;p69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69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69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2" name="Google Shape;982;p69"/>
          <p:cNvGrpSpPr/>
          <p:nvPr/>
        </p:nvGrpSpPr>
        <p:grpSpPr>
          <a:xfrm>
            <a:off x="6514300" y="956745"/>
            <a:ext cx="2416352" cy="3992823"/>
            <a:chOff x="8685725" y="1351856"/>
            <a:chExt cx="3221803" cy="5345144"/>
          </a:xfrm>
        </p:grpSpPr>
        <p:sp>
          <p:nvSpPr>
            <p:cNvPr id="983" name="Google Shape;983;p69"/>
            <p:cNvSpPr/>
            <p:nvPr/>
          </p:nvSpPr>
          <p:spPr>
            <a:xfrm>
              <a:off x="8685725" y="1351900"/>
              <a:ext cx="3221700" cy="5345100"/>
            </a:xfrm>
            <a:prstGeom prst="flowChartAlternateProcess">
              <a:avLst/>
            </a:prstGeom>
            <a:noFill/>
            <a:ln w="28575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9"/>
            <p:cNvSpPr/>
            <p:nvPr/>
          </p:nvSpPr>
          <p:spPr>
            <a:xfrm>
              <a:off x="8685828" y="1351856"/>
              <a:ext cx="3221700" cy="523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298A7"/>
            </a:solidFill>
            <a:ln w="28575" cap="flat" cmpd="sng">
              <a:solidFill>
                <a:srgbClr val="9398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최적해</a:t>
              </a:r>
              <a:endParaRPr sz="1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985" name="Google Shape;985;p69"/>
          <p:cNvGrpSpPr/>
          <p:nvPr/>
        </p:nvGrpSpPr>
        <p:grpSpPr>
          <a:xfrm>
            <a:off x="6999761" y="1589700"/>
            <a:ext cx="1443407" cy="3077568"/>
            <a:chOff x="9333014" y="2043400"/>
            <a:chExt cx="1924543" cy="4103424"/>
          </a:xfrm>
        </p:grpSpPr>
        <p:grpSp>
          <p:nvGrpSpPr>
            <p:cNvPr id="986" name="Google Shape;986;p69"/>
            <p:cNvGrpSpPr/>
            <p:nvPr/>
          </p:nvGrpSpPr>
          <p:grpSpPr>
            <a:xfrm rot="-1865064">
              <a:off x="9355799" y="3059969"/>
              <a:ext cx="1928463" cy="275444"/>
              <a:chOff x="-122925" y="4915725"/>
              <a:chExt cx="4153800" cy="593400"/>
            </a:xfrm>
          </p:grpSpPr>
          <p:sp>
            <p:nvSpPr>
              <p:cNvPr id="987" name="Google Shape;987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4" name="Google Shape;994;p69"/>
            <p:cNvGrpSpPr/>
            <p:nvPr/>
          </p:nvGrpSpPr>
          <p:grpSpPr>
            <a:xfrm rot="-1865064">
              <a:off x="9396431" y="3556459"/>
              <a:ext cx="1928463" cy="275444"/>
              <a:chOff x="-122925" y="4915725"/>
              <a:chExt cx="4153800" cy="593400"/>
            </a:xfrm>
          </p:grpSpPr>
          <p:sp>
            <p:nvSpPr>
              <p:cNvPr id="995" name="Google Shape;995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2" name="Google Shape;1002;p69"/>
            <p:cNvGrpSpPr/>
            <p:nvPr/>
          </p:nvGrpSpPr>
          <p:grpSpPr>
            <a:xfrm rot="-1865064">
              <a:off x="9329650" y="4136044"/>
              <a:ext cx="1928463" cy="275444"/>
              <a:chOff x="-122925" y="4915725"/>
              <a:chExt cx="4153800" cy="593400"/>
            </a:xfrm>
          </p:grpSpPr>
          <p:sp>
            <p:nvSpPr>
              <p:cNvPr id="1003" name="Google Shape;1003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0" name="Google Shape;1010;p69"/>
            <p:cNvGrpSpPr/>
            <p:nvPr/>
          </p:nvGrpSpPr>
          <p:grpSpPr>
            <a:xfrm rot="-1865064">
              <a:off x="9265677" y="4691261"/>
              <a:ext cx="1928463" cy="275444"/>
              <a:chOff x="-122925" y="4915725"/>
              <a:chExt cx="4153800" cy="593400"/>
            </a:xfrm>
          </p:grpSpPr>
          <p:sp>
            <p:nvSpPr>
              <p:cNvPr id="1011" name="Google Shape;1011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8" name="Google Shape;1018;p69"/>
            <p:cNvGrpSpPr/>
            <p:nvPr/>
          </p:nvGrpSpPr>
          <p:grpSpPr>
            <a:xfrm>
              <a:off x="10200275" y="2043400"/>
              <a:ext cx="148800" cy="734774"/>
              <a:chOff x="1818275" y="1967200"/>
              <a:chExt cx="148800" cy="734774"/>
            </a:xfrm>
          </p:grpSpPr>
          <p:sp>
            <p:nvSpPr>
              <p:cNvPr id="1019" name="Google Shape;1019;p69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9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9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2" name="Google Shape;1022;p69"/>
            <p:cNvGrpSpPr/>
            <p:nvPr/>
          </p:nvGrpSpPr>
          <p:grpSpPr>
            <a:xfrm>
              <a:off x="10219250" y="5412050"/>
              <a:ext cx="148800" cy="734774"/>
              <a:chOff x="1818275" y="1967200"/>
              <a:chExt cx="148800" cy="734774"/>
            </a:xfrm>
          </p:grpSpPr>
          <p:sp>
            <p:nvSpPr>
              <p:cNvPr id="1023" name="Google Shape;1023;p69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9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9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6" name="Google Shape;1026;p69"/>
          <p:cNvSpPr/>
          <p:nvPr/>
        </p:nvSpPr>
        <p:spPr>
          <a:xfrm>
            <a:off x="4512019" y="1402565"/>
            <a:ext cx="117900" cy="104419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" name="Google Shape;1027;p69"/>
          <p:cNvGrpSpPr/>
          <p:nvPr/>
        </p:nvGrpSpPr>
        <p:grpSpPr>
          <a:xfrm rot="2214">
            <a:off x="5977759" y="4665631"/>
            <a:ext cx="368620" cy="25041"/>
            <a:chOff x="-122925" y="4915725"/>
            <a:chExt cx="2373600" cy="593400"/>
          </a:xfrm>
        </p:grpSpPr>
        <p:sp>
          <p:nvSpPr>
            <p:cNvPr id="1028" name="Google Shape;1028;p69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9"/>
            <p:cNvSpPr/>
            <p:nvPr/>
          </p:nvSpPr>
          <p:spPr>
            <a:xfrm>
              <a:off x="16572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69"/>
          <p:cNvGrpSpPr/>
          <p:nvPr/>
        </p:nvGrpSpPr>
        <p:grpSpPr>
          <a:xfrm>
            <a:off x="3825798" y="2859705"/>
            <a:ext cx="1490014" cy="102469"/>
            <a:chOff x="4857991" y="3833210"/>
            <a:chExt cx="2412588" cy="165915"/>
          </a:xfrm>
        </p:grpSpPr>
        <p:grpSp>
          <p:nvGrpSpPr>
            <p:cNvPr id="1033" name="Google Shape;1033;p69"/>
            <p:cNvGrpSpPr/>
            <p:nvPr/>
          </p:nvGrpSpPr>
          <p:grpSpPr>
            <a:xfrm rot="1191">
              <a:off x="4858020" y="3833417"/>
              <a:ext cx="1199202" cy="165499"/>
              <a:chOff x="-171853" y="4915743"/>
              <a:chExt cx="4153800" cy="593400"/>
            </a:xfrm>
          </p:grpSpPr>
          <p:sp>
            <p:nvSpPr>
              <p:cNvPr id="1034" name="Google Shape;1034;p69"/>
              <p:cNvSpPr/>
              <p:nvPr/>
            </p:nvSpPr>
            <p:spPr>
              <a:xfrm>
                <a:off x="22017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9"/>
              <p:cNvSpPr/>
              <p:nvPr/>
            </p:nvSpPr>
            <p:spPr>
              <a:xfrm>
                <a:off x="27951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9"/>
              <p:cNvSpPr/>
              <p:nvPr/>
            </p:nvSpPr>
            <p:spPr>
              <a:xfrm>
                <a:off x="10149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9"/>
              <p:cNvSpPr/>
              <p:nvPr/>
            </p:nvSpPr>
            <p:spPr>
              <a:xfrm>
                <a:off x="16083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9"/>
              <p:cNvSpPr/>
              <p:nvPr/>
            </p:nvSpPr>
            <p:spPr>
              <a:xfrm>
                <a:off x="-171853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69"/>
              <p:cNvSpPr/>
              <p:nvPr/>
            </p:nvSpPr>
            <p:spPr>
              <a:xfrm>
                <a:off x="4215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9"/>
              <p:cNvSpPr/>
              <p:nvPr/>
            </p:nvSpPr>
            <p:spPr>
              <a:xfrm>
                <a:off x="33885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1" name="Google Shape;1041;p69"/>
            <p:cNvGrpSpPr/>
            <p:nvPr/>
          </p:nvGrpSpPr>
          <p:grpSpPr>
            <a:xfrm rot="1191">
              <a:off x="6071347" y="3833440"/>
              <a:ext cx="1199202" cy="165321"/>
              <a:chOff x="-122925" y="4915725"/>
              <a:chExt cx="4153800" cy="593400"/>
            </a:xfrm>
          </p:grpSpPr>
          <p:sp>
            <p:nvSpPr>
              <p:cNvPr id="1042" name="Google Shape;1042;p69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9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69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69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9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9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69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" name="Google Shape;1049;p69"/>
          <p:cNvSpPr/>
          <p:nvPr/>
        </p:nvSpPr>
        <p:spPr>
          <a:xfrm>
            <a:off x="4512019" y="2612793"/>
            <a:ext cx="117900" cy="104419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9"/>
          <p:cNvSpPr/>
          <p:nvPr/>
        </p:nvSpPr>
        <p:spPr>
          <a:xfrm>
            <a:off x="4512019" y="3817742"/>
            <a:ext cx="117900" cy="104419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69"/>
          <p:cNvGrpSpPr/>
          <p:nvPr/>
        </p:nvGrpSpPr>
        <p:grpSpPr>
          <a:xfrm rot="2312">
            <a:off x="4293685" y="3180871"/>
            <a:ext cx="264716" cy="85153"/>
            <a:chOff x="-122925" y="4915725"/>
            <a:chExt cx="1780200" cy="593400"/>
          </a:xfrm>
        </p:grpSpPr>
        <p:sp>
          <p:nvSpPr>
            <p:cNvPr id="1052" name="Google Shape;1052;p69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p69"/>
          <p:cNvGrpSpPr/>
          <p:nvPr/>
        </p:nvGrpSpPr>
        <p:grpSpPr>
          <a:xfrm rot="2310">
            <a:off x="4202097" y="3076600"/>
            <a:ext cx="353192" cy="85331"/>
            <a:chOff x="1608347" y="4915743"/>
            <a:chExt cx="2373600" cy="593400"/>
          </a:xfrm>
        </p:grpSpPr>
        <p:sp>
          <p:nvSpPr>
            <p:cNvPr id="1056" name="Google Shape;1056;p69"/>
            <p:cNvSpPr/>
            <p:nvPr/>
          </p:nvSpPr>
          <p:spPr>
            <a:xfrm>
              <a:off x="22017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27951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16083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885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60" name="Google Shape;1060;p69"/>
          <p:cNvCxnSpPr/>
          <p:nvPr/>
        </p:nvCxnSpPr>
        <p:spPr>
          <a:xfrm>
            <a:off x="4622921" y="1707594"/>
            <a:ext cx="7362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1" name="Google Shape;1061;p69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9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GA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63" name="Google Shape;1063;p69"/>
          <p:cNvSpPr txBox="1"/>
          <p:nvPr/>
        </p:nvSpPr>
        <p:spPr>
          <a:xfrm>
            <a:off x="985622" y="281194"/>
            <a:ext cx="33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GA 개념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협력 체계</a:t>
            </a:r>
            <a:endParaRPr sz="27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0" y="13855"/>
            <a:ext cx="4572000" cy="1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43"/>
          <p:cNvGrpSpPr/>
          <p:nvPr/>
        </p:nvGrpSpPr>
        <p:grpSpPr>
          <a:xfrm>
            <a:off x="5650138" y="1943375"/>
            <a:ext cx="3347057" cy="1293095"/>
            <a:chOff x="5597016" y="2158113"/>
            <a:chExt cx="3347057" cy="1293095"/>
          </a:xfrm>
        </p:grpSpPr>
        <p:pic>
          <p:nvPicPr>
            <p:cNvPr id="297" name="Google Shape;297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58772" y="2158113"/>
              <a:ext cx="1285301" cy="12930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" name="Google Shape;298;p43"/>
            <p:cNvGrpSpPr/>
            <p:nvPr/>
          </p:nvGrpSpPr>
          <p:grpSpPr>
            <a:xfrm>
              <a:off x="5768178" y="2670595"/>
              <a:ext cx="1766407" cy="319460"/>
              <a:chOff x="1396150" y="1238856"/>
              <a:chExt cx="1449063" cy="262068"/>
            </a:xfrm>
          </p:grpSpPr>
          <p:cxnSp>
            <p:nvCxnSpPr>
              <p:cNvPr id="299" name="Google Shape;299;p43"/>
              <p:cNvCxnSpPr/>
              <p:nvPr/>
            </p:nvCxnSpPr>
            <p:spPr>
              <a:xfrm>
                <a:off x="1445113" y="1238856"/>
                <a:ext cx="1400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B2F5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00" name="Google Shape;300;p43"/>
              <p:cNvCxnSpPr/>
              <p:nvPr/>
            </p:nvCxnSpPr>
            <p:spPr>
              <a:xfrm rot="10800000">
                <a:off x="1396150" y="1500924"/>
                <a:ext cx="1400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B2F5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301" name="Google Shape;301;p43"/>
            <p:cNvGrpSpPr/>
            <p:nvPr/>
          </p:nvGrpSpPr>
          <p:grpSpPr>
            <a:xfrm>
              <a:off x="5597016" y="2259279"/>
              <a:ext cx="2032561" cy="1136221"/>
              <a:chOff x="1238014" y="911698"/>
              <a:chExt cx="1667400" cy="932093"/>
            </a:xfrm>
          </p:grpSpPr>
          <p:sp>
            <p:nvSpPr>
              <p:cNvPr id="302" name="Google Shape;302;p43"/>
              <p:cNvSpPr txBox="1"/>
              <p:nvPr/>
            </p:nvSpPr>
            <p:spPr>
              <a:xfrm>
                <a:off x="1238014" y="911698"/>
                <a:ext cx="1667400" cy="30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 i="0" u="none" strike="noStrike" cap="none">
                    <a:solidFill>
                      <a:srgbClr val="393939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데이터 및 피드백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3"/>
              <p:cNvSpPr txBox="1"/>
              <p:nvPr/>
            </p:nvSpPr>
            <p:spPr>
              <a:xfrm>
                <a:off x="1238014" y="1540790"/>
                <a:ext cx="1667400" cy="30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 i="0" u="none" strike="noStrike" cap="none" dirty="0">
                    <a:solidFill>
                      <a:srgbClr val="393939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최적화 결과 공유</a:t>
                </a: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43"/>
          <p:cNvGrpSpPr/>
          <p:nvPr/>
        </p:nvGrpSpPr>
        <p:grpSpPr>
          <a:xfrm>
            <a:off x="54236" y="985924"/>
            <a:ext cx="4494600" cy="3883773"/>
            <a:chOff x="54236" y="985924"/>
            <a:chExt cx="4494600" cy="3883773"/>
          </a:xfrm>
        </p:grpSpPr>
        <p:grpSp>
          <p:nvGrpSpPr>
            <p:cNvPr id="305" name="Google Shape;305;p43"/>
            <p:cNvGrpSpPr/>
            <p:nvPr/>
          </p:nvGrpSpPr>
          <p:grpSpPr>
            <a:xfrm>
              <a:off x="183682" y="985924"/>
              <a:ext cx="4017433" cy="3007548"/>
              <a:chOff x="248813" y="2010843"/>
              <a:chExt cx="3736799" cy="3007548"/>
            </a:xfrm>
          </p:grpSpPr>
          <p:grpSp>
            <p:nvGrpSpPr>
              <p:cNvPr id="306" name="Google Shape;306;p43"/>
              <p:cNvGrpSpPr/>
              <p:nvPr/>
            </p:nvGrpSpPr>
            <p:grpSpPr>
              <a:xfrm>
                <a:off x="248813" y="2010843"/>
                <a:ext cx="3736799" cy="3007548"/>
                <a:chOff x="325165" y="2023530"/>
                <a:chExt cx="4056007" cy="3007548"/>
              </a:xfrm>
            </p:grpSpPr>
            <p:sp>
              <p:nvSpPr>
                <p:cNvPr id="307" name="Google Shape;307;p43"/>
                <p:cNvSpPr/>
                <p:nvPr/>
              </p:nvSpPr>
              <p:spPr>
                <a:xfrm>
                  <a:off x="325172" y="2116878"/>
                  <a:ext cx="4056000" cy="29142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9198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43"/>
                <p:cNvSpPr txBox="1"/>
                <p:nvPr/>
              </p:nvSpPr>
              <p:spPr>
                <a:xfrm>
                  <a:off x="325165" y="2023530"/>
                  <a:ext cx="4056000" cy="384900"/>
                </a:xfrm>
                <a:prstGeom prst="rect">
                  <a:avLst/>
                </a:prstGeom>
                <a:solidFill>
                  <a:srgbClr val="223150"/>
                </a:solidFill>
                <a:ln w="19050" cap="flat" cmpd="sng">
                  <a:solidFill>
                    <a:srgbClr val="2231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ko" sz="1600" b="0" i="0" u="none" strike="noStrike" cap="none">
                      <a:solidFill>
                        <a:schemeClr val="lt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매주 회의 진행 후 회의록 작성</a:t>
                  </a:r>
                  <a:endParaRPr sz="1600" b="0" i="0" u="none" strike="noStrike" cap="none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</p:txBody>
            </p:sp>
          </p:grpSp>
          <p:pic>
            <p:nvPicPr>
              <p:cNvPr id="309" name="Google Shape;309;p43"/>
              <p:cNvPicPr preferRelativeResize="0"/>
              <p:nvPr/>
            </p:nvPicPr>
            <p:blipFill rotWithShape="1">
              <a:blip r:embed="rId4">
                <a:alphaModFix/>
              </a:blip>
              <a:srcRect r="1419"/>
              <a:stretch/>
            </p:blipFill>
            <p:spPr>
              <a:xfrm>
                <a:off x="263511" y="2431542"/>
                <a:ext cx="3683590" cy="2511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0" name="Google Shape;310;p43"/>
            <p:cNvSpPr txBox="1"/>
            <p:nvPr/>
          </p:nvSpPr>
          <p:spPr>
            <a:xfrm>
              <a:off x="54236" y="4118752"/>
              <a:ext cx="4494600" cy="750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IBM Plex Sans KR"/>
                <a:buChar char="-"/>
              </a:pPr>
              <a:r>
                <a:rPr lang="ko" sz="1600" dirty="0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매주 2회 프로젝트 회의 진행</a:t>
              </a:r>
              <a:endParaRPr sz="16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600"/>
                <a:buFont typeface="IBM Plex Sans KR"/>
                <a:buChar char="-"/>
              </a:pPr>
              <a:r>
                <a:rPr lang="ko" sz="1600" dirty="0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매달 </a:t>
              </a:r>
              <a:r>
                <a:rPr lang="en-US" altLang="ko" sz="1600" dirty="0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1</a:t>
              </a:r>
              <a:r>
                <a:rPr lang="ko-KR" altLang="en-US" sz="1600" dirty="0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회</a:t>
              </a:r>
              <a:r>
                <a:rPr lang="ko" sz="1600" dirty="0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LG 디스플레이 산업체 멘토와 미팅</a:t>
              </a:r>
              <a:endParaRPr sz="1600" dirty="0"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E92167-F5EF-FA49-6ECA-080AB99D7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6"/>
          <a:stretch/>
        </p:blipFill>
        <p:spPr bwMode="auto">
          <a:xfrm>
            <a:off x="4374009" y="3109073"/>
            <a:ext cx="1385617" cy="35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ACC8C14-C2D3-CD22-D32B-38B2FB092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56"/>
          <a:stretch/>
        </p:blipFill>
        <p:spPr bwMode="auto">
          <a:xfrm>
            <a:off x="4436375" y="1897137"/>
            <a:ext cx="1196924" cy="124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0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0"/>
          <p:cNvSpPr txBox="1"/>
          <p:nvPr/>
        </p:nvSpPr>
        <p:spPr>
          <a:xfrm>
            <a:off x="377700" y="1709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GA</a:t>
            </a:r>
            <a:endParaRPr sz="27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70" name="Google Shape;1070;p70"/>
          <p:cNvSpPr txBox="1"/>
          <p:nvPr/>
        </p:nvSpPr>
        <p:spPr>
          <a:xfrm>
            <a:off x="985622" y="259353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</a:t>
            </a:r>
            <a:r>
              <a:rPr lang="ko" sz="15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 정의 </a:t>
            </a: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071" name="Google Shape;1071;p70"/>
          <p:cNvGrpSpPr/>
          <p:nvPr/>
        </p:nvGrpSpPr>
        <p:grpSpPr>
          <a:xfrm>
            <a:off x="3508406" y="1405234"/>
            <a:ext cx="2125144" cy="3547111"/>
            <a:chOff x="4677875" y="1793886"/>
            <a:chExt cx="2833525" cy="4729481"/>
          </a:xfrm>
        </p:grpSpPr>
        <p:sp>
          <p:nvSpPr>
            <p:cNvPr id="1072" name="Google Shape;1072;p70"/>
            <p:cNvSpPr/>
            <p:nvPr/>
          </p:nvSpPr>
          <p:spPr>
            <a:xfrm>
              <a:off x="6016025" y="1793886"/>
              <a:ext cx="157200" cy="139225"/>
            </a:xfrm>
            <a:prstGeom prst="flowChartMerge">
              <a:avLst/>
            </a:prstGeom>
            <a:solidFill>
              <a:srgbClr val="9398A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" name="Google Shape;1073;p70"/>
            <p:cNvGrpSpPr/>
            <p:nvPr/>
          </p:nvGrpSpPr>
          <p:grpSpPr>
            <a:xfrm>
              <a:off x="4677875" y="2037588"/>
              <a:ext cx="2833525" cy="4485779"/>
              <a:chOff x="4677875" y="2037588"/>
              <a:chExt cx="2833525" cy="4485779"/>
            </a:xfrm>
          </p:grpSpPr>
          <p:grpSp>
            <p:nvGrpSpPr>
              <p:cNvPr id="1074" name="Google Shape;1074;p70"/>
              <p:cNvGrpSpPr/>
              <p:nvPr/>
            </p:nvGrpSpPr>
            <p:grpSpPr>
              <a:xfrm rot="1733">
                <a:off x="5610019" y="4260074"/>
                <a:ext cx="470922" cy="113755"/>
                <a:chOff x="1608347" y="4915743"/>
                <a:chExt cx="2373600" cy="593400"/>
              </a:xfrm>
            </p:grpSpPr>
            <p:sp>
              <p:nvSpPr>
                <p:cNvPr id="1075" name="Google Shape;1075;p70"/>
                <p:cNvSpPr/>
                <p:nvPr/>
              </p:nvSpPr>
              <p:spPr>
                <a:xfrm>
                  <a:off x="22017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70"/>
                <p:cNvSpPr/>
                <p:nvPr/>
              </p:nvSpPr>
              <p:spPr>
                <a:xfrm>
                  <a:off x="27951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70"/>
                <p:cNvSpPr/>
                <p:nvPr/>
              </p:nvSpPr>
              <p:spPr>
                <a:xfrm>
                  <a:off x="16083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70"/>
                <p:cNvSpPr/>
                <p:nvPr/>
              </p:nvSpPr>
              <p:spPr>
                <a:xfrm>
                  <a:off x="33885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9" name="Google Shape;1079;p70"/>
              <p:cNvGrpSpPr/>
              <p:nvPr/>
            </p:nvGrpSpPr>
            <p:grpSpPr>
              <a:xfrm rot="1734">
                <a:off x="5729305" y="4394527"/>
                <a:ext cx="352836" cy="113517"/>
                <a:chOff x="-122925" y="4915725"/>
                <a:chExt cx="1780200" cy="593400"/>
              </a:xfrm>
            </p:grpSpPr>
            <p:sp>
              <p:nvSpPr>
                <p:cNvPr id="1080" name="Google Shape;1080;p70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70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70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3" name="Google Shape;1083;p70"/>
              <p:cNvSpPr/>
              <p:nvPr/>
            </p:nvSpPr>
            <p:spPr>
              <a:xfrm>
                <a:off x="4677875" y="3644182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68575" tIns="68575" rIns="68575" bIns="6857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70"/>
              <p:cNvSpPr/>
              <p:nvPr/>
            </p:nvSpPr>
            <p:spPr>
              <a:xfrm>
                <a:off x="4677875" y="2037588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68575" tIns="68575" rIns="68575" bIns="6857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70"/>
              <p:cNvSpPr/>
              <p:nvPr/>
            </p:nvSpPr>
            <p:spPr>
              <a:xfrm>
                <a:off x="6016025" y="3407524"/>
                <a:ext cx="157200" cy="139225"/>
              </a:xfrm>
              <a:prstGeom prst="flowChartMerge">
                <a:avLst/>
              </a:prstGeom>
              <a:solidFill>
                <a:srgbClr val="9398A6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70"/>
              <p:cNvSpPr/>
              <p:nvPr/>
            </p:nvSpPr>
            <p:spPr>
              <a:xfrm>
                <a:off x="4677875" y="5250767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68575" tIns="68575" rIns="68575" bIns="6857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70"/>
              <p:cNvSpPr/>
              <p:nvPr/>
            </p:nvSpPr>
            <p:spPr>
              <a:xfrm>
                <a:off x="6016025" y="5014123"/>
                <a:ext cx="157200" cy="139225"/>
              </a:xfrm>
              <a:prstGeom prst="flowChartMerge">
                <a:avLst/>
              </a:prstGeom>
              <a:solidFill>
                <a:srgbClr val="9398A6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70"/>
              <p:cNvSpPr txBox="1"/>
              <p:nvPr/>
            </p:nvSpPr>
            <p:spPr>
              <a:xfrm>
                <a:off x="4677875" y="2037588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ko" sz="14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Selection</a:t>
                </a:r>
                <a:endParaRPr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1089" name="Google Shape;1089;p70"/>
              <p:cNvSpPr txBox="1"/>
              <p:nvPr/>
            </p:nvSpPr>
            <p:spPr>
              <a:xfrm>
                <a:off x="4677900" y="3654578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ko" sz="14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Crossover</a:t>
                </a:r>
                <a:endParaRPr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1090" name="Google Shape;1090;p70"/>
              <p:cNvSpPr txBox="1"/>
              <p:nvPr/>
            </p:nvSpPr>
            <p:spPr>
              <a:xfrm>
                <a:off x="4677875" y="5254191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ko" sz="14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Mutation</a:t>
                </a:r>
                <a:endParaRPr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1091" name="Google Shape;1091;p70"/>
              <p:cNvSpPr txBox="1"/>
              <p:nvPr/>
            </p:nvSpPr>
            <p:spPr>
              <a:xfrm>
                <a:off x="4795825" y="2466814"/>
                <a:ext cx="2608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적합도를 기반으로 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더 좋은 해를 선택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092" name="Google Shape;1092;p70"/>
              <p:cNvSpPr txBox="1"/>
              <p:nvPr/>
            </p:nvSpPr>
            <p:spPr>
              <a:xfrm>
                <a:off x="4795825" y="4081763"/>
                <a:ext cx="2608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부모 염색체에서 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각각 0.7의 확률로 교차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093" name="Google Shape;1093;p70"/>
              <p:cNvSpPr txBox="1"/>
              <p:nvPr/>
            </p:nvSpPr>
            <p:spPr>
              <a:xfrm>
                <a:off x="4790375" y="5682255"/>
                <a:ext cx="26085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0.1의 확률로 변이 발생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sp>
        <p:nvSpPr>
          <p:cNvPr id="1094" name="Google Shape;1094;p70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0"/>
          <p:cNvSpPr/>
          <p:nvPr/>
        </p:nvSpPr>
        <p:spPr>
          <a:xfrm rot="5400000" flipH="1">
            <a:off x="4169606" y="2932488"/>
            <a:ext cx="3272100" cy="249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398A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" name="Google Shape;1096;p70"/>
          <p:cNvGrpSpPr/>
          <p:nvPr/>
        </p:nvGrpSpPr>
        <p:grpSpPr>
          <a:xfrm>
            <a:off x="2923613" y="934474"/>
            <a:ext cx="2855494" cy="417337"/>
            <a:chOff x="3898150" y="1166206"/>
            <a:chExt cx="3807325" cy="556450"/>
          </a:xfrm>
        </p:grpSpPr>
        <p:sp>
          <p:nvSpPr>
            <p:cNvPr id="1097" name="Google Shape;1097;p70"/>
            <p:cNvSpPr/>
            <p:nvPr/>
          </p:nvSpPr>
          <p:spPr>
            <a:xfrm>
              <a:off x="4483775" y="1166206"/>
              <a:ext cx="3221700" cy="5232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적합도 평가</a:t>
              </a:r>
              <a:endParaRPr sz="1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1098" name="Google Shape;1098;p70"/>
            <p:cNvSpPr/>
            <p:nvPr/>
          </p:nvSpPr>
          <p:spPr>
            <a:xfrm>
              <a:off x="3898150" y="1199456"/>
              <a:ext cx="332100" cy="523200"/>
            </a:xfrm>
            <a:prstGeom prst="chevron">
              <a:avLst>
                <a:gd name="adj" fmla="val 50000"/>
              </a:avLst>
            </a:prstGeom>
            <a:solidFill>
              <a:srgbClr val="223150">
                <a:alpha val="4902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70"/>
          <p:cNvGrpSpPr/>
          <p:nvPr/>
        </p:nvGrpSpPr>
        <p:grpSpPr>
          <a:xfrm rot="2214">
            <a:off x="5977865" y="4668302"/>
            <a:ext cx="368620" cy="25041"/>
            <a:chOff x="-122925" y="4915725"/>
            <a:chExt cx="2373600" cy="593400"/>
          </a:xfrm>
        </p:grpSpPr>
        <p:sp>
          <p:nvSpPr>
            <p:cNvPr id="1100" name="Google Shape;1100;p70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0"/>
            <p:cNvSpPr/>
            <p:nvPr/>
          </p:nvSpPr>
          <p:spPr>
            <a:xfrm>
              <a:off x="16572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0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0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70"/>
          <p:cNvGrpSpPr/>
          <p:nvPr/>
        </p:nvGrpSpPr>
        <p:grpSpPr>
          <a:xfrm>
            <a:off x="198701" y="959368"/>
            <a:ext cx="2428943" cy="3992790"/>
            <a:chOff x="264935" y="1199398"/>
            <a:chExt cx="3238590" cy="5323720"/>
          </a:xfrm>
        </p:grpSpPr>
        <p:grpSp>
          <p:nvGrpSpPr>
            <p:cNvPr id="1105" name="Google Shape;1105;p70"/>
            <p:cNvGrpSpPr/>
            <p:nvPr/>
          </p:nvGrpSpPr>
          <p:grpSpPr>
            <a:xfrm>
              <a:off x="281825" y="1199398"/>
              <a:ext cx="3221700" cy="5323720"/>
              <a:chOff x="281825" y="1351850"/>
              <a:chExt cx="3221700" cy="5345100"/>
            </a:xfrm>
          </p:grpSpPr>
          <p:sp>
            <p:nvSpPr>
              <p:cNvPr id="1106" name="Google Shape;1106;p70"/>
              <p:cNvSpPr/>
              <p:nvPr/>
            </p:nvSpPr>
            <p:spPr>
              <a:xfrm>
                <a:off x="281825" y="1351850"/>
                <a:ext cx="3221700" cy="5345100"/>
              </a:xfrm>
              <a:prstGeom prst="flowChartAlternateProcess">
                <a:avLst/>
              </a:prstGeom>
              <a:noFill/>
              <a:ln w="28575" cap="flat" cmpd="sng">
                <a:solidFill>
                  <a:srgbClr val="D3D6D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429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70"/>
              <p:cNvSpPr/>
              <p:nvPr/>
            </p:nvSpPr>
            <p:spPr>
              <a:xfrm>
                <a:off x="281825" y="1351856"/>
                <a:ext cx="3221700" cy="523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298A7"/>
              </a:solidFill>
              <a:ln w="28575" cap="flat" cmpd="sng">
                <a:solidFill>
                  <a:srgbClr val="9398A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0" i="0" u="none" strike="noStrike" cap="none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초기해</a:t>
                </a:r>
                <a:endParaRPr sz="18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  <p:sp>
          <p:nvSpPr>
            <p:cNvPr id="1108" name="Google Shape;1108;p70"/>
            <p:cNvSpPr txBox="1"/>
            <p:nvPr/>
          </p:nvSpPr>
          <p:spPr>
            <a:xfrm>
              <a:off x="264935" y="1977881"/>
              <a:ext cx="2886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Cycle 구성하는 액션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1109" name="Google Shape;1109;p70"/>
            <p:cNvSpPr/>
            <p:nvPr/>
          </p:nvSpPr>
          <p:spPr>
            <a:xfrm>
              <a:off x="633775" y="2485270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소자 1 셋업</a:t>
              </a:r>
              <a:endParaRPr sz="12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110" name="Google Shape;1110;p70"/>
            <p:cNvSpPr/>
            <p:nvPr/>
          </p:nvSpPr>
          <p:spPr>
            <a:xfrm>
              <a:off x="633775" y="3036498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소자 2 셋업</a:t>
              </a:r>
              <a:endParaRPr sz="12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111" name="Google Shape;1111;p70"/>
            <p:cNvSpPr/>
            <p:nvPr/>
          </p:nvSpPr>
          <p:spPr>
            <a:xfrm>
              <a:off x="633775" y="3596512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소자 셋업 X</a:t>
              </a:r>
              <a:endParaRPr sz="12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112" name="Google Shape;1112;p70"/>
            <p:cNvSpPr txBox="1"/>
            <p:nvPr/>
          </p:nvSpPr>
          <p:spPr>
            <a:xfrm>
              <a:off x="264935" y="4520017"/>
              <a:ext cx="2782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ko" sz="14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염색체 구성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1113" name="Google Shape;1113;p70"/>
          <p:cNvSpPr txBox="1"/>
          <p:nvPr/>
        </p:nvSpPr>
        <p:spPr>
          <a:xfrm>
            <a:off x="298819" y="3751671"/>
            <a:ext cx="22452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- 한 Cycle 당 15개 액션</a:t>
            </a:r>
            <a:endParaRPr sz="12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1114" name="Google Shape;1114;p70"/>
          <p:cNvGrpSpPr/>
          <p:nvPr/>
        </p:nvGrpSpPr>
        <p:grpSpPr>
          <a:xfrm>
            <a:off x="6022163" y="959411"/>
            <a:ext cx="3068351" cy="3992826"/>
            <a:chOff x="8029550" y="1199456"/>
            <a:chExt cx="4091134" cy="5323768"/>
          </a:xfrm>
        </p:grpSpPr>
        <p:sp>
          <p:nvSpPr>
            <p:cNvPr id="1115" name="Google Shape;1115;p70"/>
            <p:cNvSpPr/>
            <p:nvPr/>
          </p:nvSpPr>
          <p:spPr>
            <a:xfrm>
              <a:off x="8029550" y="1199456"/>
              <a:ext cx="332100" cy="523200"/>
            </a:xfrm>
            <a:prstGeom prst="chevron">
              <a:avLst>
                <a:gd name="adj" fmla="val 50000"/>
              </a:avLst>
            </a:prstGeom>
            <a:solidFill>
              <a:srgbClr val="223150">
                <a:alpha val="4902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6" name="Google Shape;1116;p70"/>
            <p:cNvGrpSpPr/>
            <p:nvPr/>
          </p:nvGrpSpPr>
          <p:grpSpPr>
            <a:xfrm>
              <a:off x="8665884" y="1199460"/>
              <a:ext cx="3454800" cy="5323763"/>
              <a:chOff x="8665884" y="1199460"/>
              <a:chExt cx="3454800" cy="5323763"/>
            </a:xfrm>
          </p:grpSpPr>
          <p:grpSp>
            <p:nvGrpSpPr>
              <p:cNvPr id="1117" name="Google Shape;1117;p70"/>
              <p:cNvGrpSpPr/>
              <p:nvPr/>
            </p:nvGrpSpPr>
            <p:grpSpPr>
              <a:xfrm>
                <a:off x="8685733" y="1199460"/>
                <a:ext cx="3221803" cy="5323763"/>
                <a:chOff x="8685725" y="1351856"/>
                <a:chExt cx="3221803" cy="5345144"/>
              </a:xfrm>
            </p:grpSpPr>
            <p:sp>
              <p:nvSpPr>
                <p:cNvPr id="1118" name="Google Shape;1118;p70"/>
                <p:cNvSpPr/>
                <p:nvPr/>
              </p:nvSpPr>
              <p:spPr>
                <a:xfrm>
                  <a:off x="8685725" y="1351900"/>
                  <a:ext cx="3221700" cy="5345100"/>
                </a:xfrm>
                <a:prstGeom prst="flowChartAlternateProcess">
                  <a:avLst/>
                </a:prstGeom>
                <a:noFill/>
                <a:ln w="28575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70"/>
                <p:cNvSpPr/>
                <p:nvPr/>
              </p:nvSpPr>
              <p:spPr>
                <a:xfrm>
                  <a:off x="8685828" y="1351856"/>
                  <a:ext cx="3221700" cy="5232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298A7"/>
                </a:solidFill>
                <a:ln w="28575" cap="flat" cmpd="sng">
                  <a:solidFill>
                    <a:srgbClr val="9398A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" sz="1800" b="0" i="0" u="none" strike="noStrike" cap="none">
                      <a:solidFill>
                        <a:schemeClr val="lt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최적해</a:t>
                  </a:r>
                  <a:endParaRPr sz="1800" b="0" i="0" u="none" strike="noStrike" cap="none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</p:txBody>
            </p:sp>
          </p:grpSp>
          <p:sp>
            <p:nvSpPr>
              <p:cNvPr id="1120" name="Google Shape;1120;p70"/>
              <p:cNvSpPr txBox="1"/>
              <p:nvPr/>
            </p:nvSpPr>
            <p:spPr>
              <a:xfrm>
                <a:off x="8665884" y="1977882"/>
                <a:ext cx="34548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342900" marR="0" lvl="0" indent="-254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•"/>
                </a:pPr>
                <a:r>
                  <a:rPr lang="ko" sz="1400" b="0" i="0" u="none" strike="noStrike" cap="none">
                    <a:solidFill>
                      <a:srgbClr val="000000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강화학습 모델과 동일 보상</a:t>
                </a:r>
                <a:endParaRPr sz="14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1121" name="Google Shape;1121;p70"/>
              <p:cNvSpPr txBox="1"/>
              <p:nvPr/>
            </p:nvSpPr>
            <p:spPr>
              <a:xfrm>
                <a:off x="8712117" y="2376642"/>
                <a:ext cx="2782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685800" marR="0" lvl="0" indent="-247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IBM Plex Sans KR"/>
                  <a:buAutoNum type="arabicPeriod"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소자 폐기 패널티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685800" marR="0" lvl="0" indent="-247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IBM Plex Sans KR"/>
                  <a:buAutoNum type="arabicPeriod"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납기일 초과 패널티</a:t>
                </a:r>
                <a:endParaRPr sz="12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685800" marR="0" lvl="0" indent="-2476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IBM Plex Sans KR"/>
                  <a:buAutoNum type="arabicPeriod"/>
                </a:pPr>
                <a:r>
                  <a:rPr lang="ko" sz="12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소자 투입 보상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70"/>
              <p:cNvSpPr/>
              <p:nvPr/>
            </p:nvSpPr>
            <p:spPr>
              <a:xfrm>
                <a:off x="8905325" y="3583302"/>
                <a:ext cx="2782500" cy="627600"/>
              </a:xfrm>
              <a:prstGeom prst="rect">
                <a:avLst/>
              </a:prstGeom>
              <a:solidFill>
                <a:srgbClr val="9198A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400" b="0" i="0" u="none" strike="noStrike" cap="none">
                    <a:solidFill>
                      <a:srgbClr val="FFFFFF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보상이 가장 큰 액션 Cycle</a:t>
                </a:r>
                <a:endParaRPr sz="1400" b="0" i="0" u="none" strike="noStrike" cap="none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123" name="Google Shape;1123;p70"/>
              <p:cNvSpPr txBox="1"/>
              <p:nvPr/>
            </p:nvSpPr>
            <p:spPr>
              <a:xfrm>
                <a:off x="8799775" y="5266413"/>
                <a:ext cx="3000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1" i="0" u="none" strike="noStrike" cap="none">
                    <a:solidFill>
                      <a:schemeClr val="accen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최적 생산계획 산출</a:t>
                </a:r>
                <a:endParaRPr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70"/>
              <p:cNvSpPr/>
              <p:nvPr/>
            </p:nvSpPr>
            <p:spPr>
              <a:xfrm rot="5400000">
                <a:off x="10115080" y="4708531"/>
                <a:ext cx="363000" cy="5541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4902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70"/>
              <p:cNvSpPr/>
              <p:nvPr/>
            </p:nvSpPr>
            <p:spPr>
              <a:xfrm rot="5400000">
                <a:off x="10115079" y="4344417"/>
                <a:ext cx="363000" cy="5541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1"/>
          <p:cNvSpPr/>
          <p:nvPr/>
        </p:nvSpPr>
        <p:spPr>
          <a:xfrm>
            <a:off x="0" y="0"/>
            <a:ext cx="9144000" cy="807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1"/>
          <p:cNvSpPr txBox="1"/>
          <p:nvPr/>
        </p:nvSpPr>
        <p:spPr>
          <a:xfrm>
            <a:off x="490050" y="1289044"/>
            <a:ext cx="8163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ko" sz="17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Younsoo Lee, Kyungsik Lee.2022. "New integer optimization models and an approximate dynamic programming algorithm for the lot-sizing and scheduling problem with sequence-dependent setups".『European Journal of Operational Research』.302(1).230-243</a:t>
            </a:r>
            <a:endParaRPr sz="17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3429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ko" sz="17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Jangha Kang.2020."Capacitated Lot-Sizing Problem with Sequence-Dependent Setup, Setup Carryover and Setup Crossover". 『Processes』.8(7).785-804</a:t>
            </a:r>
            <a:endParaRPr sz="17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132" name="Google Shape;1132;p71"/>
          <p:cNvSpPr txBox="1"/>
          <p:nvPr/>
        </p:nvSpPr>
        <p:spPr>
          <a:xfrm>
            <a:off x="199124" y="1451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참고문헌</a:t>
            </a:r>
            <a:endParaRPr sz="11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23150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44"/>
          <p:cNvGrpSpPr/>
          <p:nvPr/>
        </p:nvGrpSpPr>
        <p:grpSpPr>
          <a:xfrm>
            <a:off x="678173" y="2329376"/>
            <a:ext cx="3350932" cy="561751"/>
            <a:chOff x="904231" y="3105834"/>
            <a:chExt cx="4467909" cy="749001"/>
          </a:xfrm>
        </p:grpSpPr>
        <p:sp>
          <p:nvSpPr>
            <p:cNvPr id="317" name="Google Shape;317;p44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ko" sz="27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개요</a:t>
              </a:r>
              <a:endParaRPr sz="1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318" name="Google Shape;318;p44"/>
            <p:cNvSpPr txBox="1"/>
            <p:nvPr/>
          </p:nvSpPr>
          <p:spPr>
            <a:xfrm>
              <a:off x="904231" y="3121233"/>
              <a:ext cx="1056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1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 1</a:t>
              </a:r>
              <a:r>
                <a:rPr lang="ko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" name="Google Shape;319;p44"/>
            <p:cNvCxnSpPr/>
            <p:nvPr/>
          </p:nvCxnSpPr>
          <p:spPr>
            <a:xfrm>
              <a:off x="904240" y="3854835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0" name="Google Shape;320;p44"/>
          <p:cNvSpPr txBox="1"/>
          <p:nvPr/>
        </p:nvSpPr>
        <p:spPr>
          <a:xfrm>
            <a:off x="5284750" y="3362317"/>
            <a:ext cx="28605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연구 배경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연구 문제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AutoNum type="arabicPeriod"/>
            </a:pPr>
            <a:r>
              <a:rPr lang="ko" sz="1800" dirty="0">
                <a:latin typeface="IBM Plex Sans KR"/>
                <a:ea typeface="IBM Plex Sans KR"/>
                <a:cs typeface="IBM Plex Sans KR"/>
                <a:sym typeface="IBM Plex Sans KR"/>
              </a:rPr>
              <a:t>연구 설계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321" name="Google Shape;321;p44"/>
          <p:cNvCxnSpPr/>
          <p:nvPr/>
        </p:nvCxnSpPr>
        <p:spPr>
          <a:xfrm>
            <a:off x="5109950" y="3833375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4"/>
          <p:cNvCxnSpPr/>
          <p:nvPr/>
        </p:nvCxnSpPr>
        <p:spPr>
          <a:xfrm>
            <a:off x="5109950" y="4246158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4"/>
          <p:cNvCxnSpPr/>
          <p:nvPr/>
        </p:nvCxnSpPr>
        <p:spPr>
          <a:xfrm>
            <a:off x="5109950" y="4658940"/>
            <a:ext cx="343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p45"/>
          <p:cNvCxnSpPr/>
          <p:nvPr/>
        </p:nvCxnSpPr>
        <p:spPr>
          <a:xfrm>
            <a:off x="2604422" y="1659475"/>
            <a:ext cx="365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45"/>
          <p:cNvSpPr/>
          <p:nvPr/>
        </p:nvSpPr>
        <p:spPr>
          <a:xfrm>
            <a:off x="2975683" y="1346136"/>
            <a:ext cx="1207800" cy="62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컬러 패터닝</a:t>
            </a:r>
            <a:endParaRPr sz="1600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0" name="Google Shape;330;p45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2240981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LCD와 OLED 제조 공정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배경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cxnSp>
        <p:nvCxnSpPr>
          <p:cNvPr id="333" name="Google Shape;333;p45"/>
          <p:cNvCxnSpPr>
            <a:stCxn id="334" idx="3"/>
            <a:endCxn id="335" idx="1"/>
          </p:cNvCxnSpPr>
          <p:nvPr/>
        </p:nvCxnSpPr>
        <p:spPr>
          <a:xfrm>
            <a:off x="5717478" y="3086236"/>
            <a:ext cx="365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5"/>
          <p:cNvCxnSpPr>
            <a:stCxn id="337" idx="3"/>
            <a:endCxn id="338" idx="1"/>
          </p:cNvCxnSpPr>
          <p:nvPr/>
        </p:nvCxnSpPr>
        <p:spPr>
          <a:xfrm>
            <a:off x="4183346" y="1659511"/>
            <a:ext cx="365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45"/>
          <p:cNvSpPr/>
          <p:nvPr/>
        </p:nvSpPr>
        <p:spPr>
          <a:xfrm>
            <a:off x="4548746" y="1346311"/>
            <a:ext cx="1207800" cy="62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셀</a:t>
            </a:r>
            <a:endParaRPr sz="1600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6121865" y="1346284"/>
            <a:ext cx="1207800" cy="62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모듈</a:t>
            </a:r>
            <a:endParaRPr sz="1600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6082761" y="2773042"/>
            <a:ext cx="1207800" cy="62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셀</a:t>
            </a:r>
            <a:endParaRPr sz="1600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7655855" y="2773068"/>
            <a:ext cx="1207800" cy="62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D9D9D9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모듈</a:t>
            </a:r>
            <a:endParaRPr sz="1600">
              <a:solidFill>
                <a:srgbClr val="D9D9D9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1402589" y="1346301"/>
            <a:ext cx="1207800" cy="62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IBM Plex Sans KR"/>
                <a:ea typeface="IBM Plex Sans KR"/>
                <a:cs typeface="IBM Plex Sans KR"/>
                <a:sym typeface="IBM Plex Sans KR"/>
              </a:rPr>
              <a:t>TFT</a:t>
            </a:r>
            <a:endParaRPr sz="1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1363483" y="2773062"/>
            <a:ext cx="1207800" cy="62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IBM Plex Sans KR"/>
                <a:ea typeface="IBM Plex Sans KR"/>
                <a:cs typeface="IBM Plex Sans KR"/>
                <a:sym typeface="IBM Plex Sans KR"/>
              </a:rPr>
              <a:t>LTPS</a:t>
            </a:r>
            <a:endParaRPr sz="1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43" name="Google Shape;343;p45"/>
          <p:cNvSpPr/>
          <p:nvPr/>
        </p:nvSpPr>
        <p:spPr>
          <a:xfrm>
            <a:off x="2936581" y="2773036"/>
            <a:ext cx="1207800" cy="62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463F6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유기물 증착</a:t>
            </a:r>
            <a:endParaRPr sz="1600">
              <a:solidFill>
                <a:srgbClr val="3463F6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4509678" y="2773036"/>
            <a:ext cx="1207800" cy="62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IBM Plex Sans KR"/>
                <a:ea typeface="IBM Plex Sans KR"/>
                <a:cs typeface="IBM Plex Sans KR"/>
                <a:sym typeface="IBM Plex Sans KR"/>
              </a:rPr>
              <a:t>유기물 봉지</a:t>
            </a:r>
            <a:endParaRPr sz="16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344" name="Google Shape;344;p45"/>
          <p:cNvCxnSpPr>
            <a:stCxn id="342" idx="3"/>
            <a:endCxn id="343" idx="1"/>
          </p:cNvCxnSpPr>
          <p:nvPr/>
        </p:nvCxnSpPr>
        <p:spPr>
          <a:xfrm>
            <a:off x="2571283" y="3086262"/>
            <a:ext cx="36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45"/>
          <p:cNvCxnSpPr>
            <a:stCxn id="343" idx="3"/>
            <a:endCxn id="334" idx="1"/>
          </p:cNvCxnSpPr>
          <p:nvPr/>
        </p:nvCxnSpPr>
        <p:spPr>
          <a:xfrm>
            <a:off x="4144381" y="3086236"/>
            <a:ext cx="36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6" name="Google Shape;346;p45"/>
          <p:cNvSpPr/>
          <p:nvPr/>
        </p:nvSpPr>
        <p:spPr>
          <a:xfrm>
            <a:off x="1185400" y="2670175"/>
            <a:ext cx="4734000" cy="831900"/>
          </a:xfrm>
          <a:prstGeom prst="rect">
            <a:avLst/>
          </a:prstGeom>
          <a:noFill/>
          <a:ln w="19050" cap="flat" cmpd="sng">
            <a:solidFill>
              <a:srgbClr val="1F6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5"/>
          <p:cNvSpPr/>
          <p:nvPr/>
        </p:nvSpPr>
        <p:spPr>
          <a:xfrm>
            <a:off x="1185400" y="1243375"/>
            <a:ext cx="1642200" cy="831900"/>
          </a:xfrm>
          <a:prstGeom prst="rect">
            <a:avLst/>
          </a:prstGeom>
          <a:noFill/>
          <a:ln w="19050" cap="flat" cmpd="sng">
            <a:solidFill>
              <a:srgbClr val="505A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1823798" y="2137233"/>
            <a:ext cx="365400" cy="47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05A71"/>
          </a:solidFill>
          <a:ln w="9525" cap="flat" cmpd="sng">
            <a:solidFill>
              <a:srgbClr val="505A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" name="Google Shape;349;p45"/>
          <p:cNvCxnSpPr>
            <a:stCxn id="338" idx="3"/>
            <a:endCxn id="339" idx="1"/>
          </p:cNvCxnSpPr>
          <p:nvPr/>
        </p:nvCxnSpPr>
        <p:spPr>
          <a:xfrm>
            <a:off x="5756546" y="1659511"/>
            <a:ext cx="365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45"/>
          <p:cNvCxnSpPr>
            <a:stCxn id="335" idx="3"/>
            <a:endCxn id="340" idx="1"/>
          </p:cNvCxnSpPr>
          <p:nvPr/>
        </p:nvCxnSpPr>
        <p:spPr>
          <a:xfrm>
            <a:off x="7290561" y="3086242"/>
            <a:ext cx="365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1" name="Google Shape;351;p45"/>
          <p:cNvGrpSpPr/>
          <p:nvPr/>
        </p:nvGrpSpPr>
        <p:grpSpPr>
          <a:xfrm>
            <a:off x="783257" y="3871100"/>
            <a:ext cx="7577481" cy="888600"/>
            <a:chOff x="783257" y="3859125"/>
            <a:chExt cx="7577481" cy="888600"/>
          </a:xfrm>
        </p:grpSpPr>
        <p:sp>
          <p:nvSpPr>
            <p:cNvPr id="352" name="Google Shape;352;p45"/>
            <p:cNvSpPr/>
            <p:nvPr/>
          </p:nvSpPr>
          <p:spPr>
            <a:xfrm>
              <a:off x="1902338" y="3859125"/>
              <a:ext cx="6458400" cy="8886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7216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010002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유기물 증착 과정</a:t>
              </a:r>
              <a:r>
                <a:rPr lang="ko" sz="240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의 추가로 </a:t>
              </a:r>
              <a:r>
                <a:rPr lang="ko" sz="2400" b="1">
                  <a:solidFill>
                    <a:srgbClr val="3463F6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유기물 소자 셋업 필요</a:t>
              </a:r>
              <a:endParaRPr sz="2400">
                <a:solidFill>
                  <a:srgbClr val="3463F6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grpSp>
          <p:nvGrpSpPr>
            <p:cNvPr id="353" name="Google Shape;353;p45"/>
            <p:cNvGrpSpPr/>
            <p:nvPr/>
          </p:nvGrpSpPr>
          <p:grpSpPr>
            <a:xfrm>
              <a:off x="783257" y="4061042"/>
              <a:ext cx="1091199" cy="484768"/>
              <a:chOff x="1752532" y="5694283"/>
              <a:chExt cx="1087177" cy="678566"/>
            </a:xfrm>
          </p:grpSpPr>
          <p:grpSp>
            <p:nvGrpSpPr>
              <p:cNvPr id="354" name="Google Shape;354;p45"/>
              <p:cNvGrpSpPr/>
              <p:nvPr/>
            </p:nvGrpSpPr>
            <p:grpSpPr>
              <a:xfrm rot="5400000">
                <a:off x="2140332" y="5673473"/>
                <a:ext cx="678566" cy="720187"/>
                <a:chOff x="2723600" y="4693900"/>
                <a:chExt cx="646500" cy="912900"/>
              </a:xfrm>
            </p:grpSpPr>
            <p:sp>
              <p:nvSpPr>
                <p:cNvPr id="355" name="Google Shape;355;p45"/>
                <p:cNvSpPr/>
                <p:nvPr/>
              </p:nvSpPr>
              <p:spPr>
                <a:xfrm rot="-5400000">
                  <a:off x="2819000" y="45985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45"/>
                <p:cNvSpPr/>
                <p:nvPr/>
              </p:nvSpPr>
              <p:spPr>
                <a:xfrm rot="-5400000">
                  <a:off x="2819000" y="50557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7" name="Google Shape;357;p45"/>
              <p:cNvGrpSpPr/>
              <p:nvPr/>
            </p:nvGrpSpPr>
            <p:grpSpPr>
              <a:xfrm rot="5400000">
                <a:off x="1773342" y="5673473"/>
                <a:ext cx="678566" cy="720187"/>
                <a:chOff x="2723600" y="4693900"/>
                <a:chExt cx="646500" cy="912900"/>
              </a:xfrm>
            </p:grpSpPr>
            <p:sp>
              <p:nvSpPr>
                <p:cNvPr id="358" name="Google Shape;358;p45"/>
                <p:cNvSpPr/>
                <p:nvPr/>
              </p:nvSpPr>
              <p:spPr>
                <a:xfrm rot="-5400000">
                  <a:off x="2819000" y="45985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45"/>
                <p:cNvSpPr/>
                <p:nvPr/>
              </p:nvSpPr>
              <p:spPr>
                <a:xfrm rot="-5400000">
                  <a:off x="2819000" y="50557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60" name="Google Shape;360;p45"/>
          <p:cNvSpPr txBox="1"/>
          <p:nvPr/>
        </p:nvSpPr>
        <p:spPr>
          <a:xfrm>
            <a:off x="141250" y="1413075"/>
            <a:ext cx="93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LCD</a:t>
            </a:r>
            <a:endParaRPr sz="1900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141250" y="2839825"/>
            <a:ext cx="93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OLED</a:t>
            </a:r>
            <a:endParaRPr sz="1900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</a:t>
            </a: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연구 배경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/>
          <p:nvPr/>
        </p:nvSpPr>
        <p:spPr>
          <a:xfrm>
            <a:off x="710225" y="1241713"/>
            <a:ext cx="3704100" cy="987300"/>
          </a:xfrm>
          <a:prstGeom prst="rect">
            <a:avLst/>
          </a:prstGeom>
          <a:solidFill>
            <a:srgbClr val="E5E7E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A➝C➝C : 45+33=78 hr</a:t>
            </a:r>
            <a:endParaRPr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"/>
              <a:buAutoNum type="arabicPeriod"/>
            </a:pPr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C➝A➝C : 45+45=90 hr</a:t>
            </a:r>
            <a:endParaRPr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2240977" y="344025"/>
            <a:ext cx="17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셋업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710225" y="826218"/>
            <a:ext cx="346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8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소자 셋업 예시</a:t>
            </a:r>
            <a:endParaRPr sz="1800" i="0" u="none" strike="noStrike" cap="none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aphicFrame>
        <p:nvGraphicFramePr>
          <p:cNvPr id="371" name="Google Shape;371;p46"/>
          <p:cNvGraphicFramePr/>
          <p:nvPr>
            <p:extLst>
              <p:ext uri="{D42A27DB-BD31-4B8C-83A1-F6EECF244321}">
                <p14:modId xmlns:p14="http://schemas.microsoft.com/office/powerpoint/2010/main" val="122961614"/>
              </p:ext>
            </p:extLst>
          </p:nvPr>
        </p:nvGraphicFramePr>
        <p:xfrm>
          <a:off x="5382460" y="591821"/>
          <a:ext cx="2990700" cy="2085630"/>
        </p:xfrm>
        <a:graphic>
          <a:graphicData uri="http://schemas.openxmlformats.org/drawingml/2006/table">
            <a:tbl>
              <a:tblPr>
                <a:noFill/>
                <a:tableStyleId>{F416E9AF-ACC8-41C3-8EDE-952C76BDCF22}</a:tableStyleId>
              </a:tblPr>
              <a:tblGrid>
                <a:gridCol w="93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8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소자 셋업 시간 데이터</a:t>
                      </a:r>
                      <a:endParaRPr sz="1200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From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To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소요시간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8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33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45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8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45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33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4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72" name="Google Shape;372;p46"/>
          <p:cNvGraphicFramePr/>
          <p:nvPr>
            <p:extLst>
              <p:ext uri="{D42A27DB-BD31-4B8C-83A1-F6EECF244321}">
                <p14:modId xmlns:p14="http://schemas.microsoft.com/office/powerpoint/2010/main" val="2946927754"/>
              </p:ext>
            </p:extLst>
          </p:nvPr>
        </p:nvGraphicFramePr>
        <p:xfrm>
          <a:off x="5384205" y="2748022"/>
          <a:ext cx="2988900" cy="2082730"/>
        </p:xfrm>
        <a:graphic>
          <a:graphicData uri="http://schemas.openxmlformats.org/drawingml/2006/table">
            <a:tbl>
              <a:tblPr>
                <a:noFill/>
                <a:tableStyleId>{F416E9AF-ACC8-41C3-8EDE-952C76BDCF22}</a:tableStyleId>
              </a:tblPr>
              <a:tblGrid>
                <a:gridCol w="93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모델  변경 시간 데이터</a:t>
                      </a:r>
                      <a:endParaRPr sz="1200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From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To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모델변경시간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4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A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B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24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C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47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B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A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18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 D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4.5</a:t>
                      </a:r>
                      <a:endParaRPr sz="12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3" name="Google Shape;373;p46"/>
          <p:cNvSpPr txBox="1"/>
          <p:nvPr/>
        </p:nvSpPr>
        <p:spPr>
          <a:xfrm>
            <a:off x="6552880" y="2372778"/>
            <a:ext cx="651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IBM Plex Sans KR"/>
                <a:ea typeface="IBM Plex Sans KR"/>
                <a:cs typeface="IBM Plex Sans KR"/>
                <a:sym typeface="IBM Plex Sans KR"/>
              </a:rPr>
              <a:t>…</a:t>
            </a:r>
            <a:endParaRPr sz="12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6552892" y="4527006"/>
            <a:ext cx="651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IBM Plex Sans KR"/>
                <a:ea typeface="IBM Plex Sans KR"/>
                <a:cs typeface="IBM Plex Sans KR"/>
                <a:sym typeface="IBM Plex Sans KR"/>
              </a:rPr>
              <a:t>…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5" name="Google Shape;375;p46"/>
          <p:cNvSpPr/>
          <p:nvPr/>
        </p:nvSpPr>
        <p:spPr>
          <a:xfrm>
            <a:off x="710225" y="2838788"/>
            <a:ext cx="3704100" cy="987300"/>
          </a:xfrm>
          <a:prstGeom prst="rect">
            <a:avLst/>
          </a:prstGeom>
          <a:solidFill>
            <a:srgbClr val="E5E7EB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 Medium"/>
              <a:buChar char="➔"/>
            </a:pPr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변경 시 소자 낭비 발생</a:t>
            </a:r>
            <a:endParaRPr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 KR"/>
              <a:buChar char="➔"/>
            </a:pPr>
            <a:r>
              <a:rPr lang="ko" sz="16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새로운 소자 셋업 시 기존 소자 폐기</a:t>
            </a:r>
            <a:endParaRPr sz="1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710225" y="2425768"/>
            <a:ext cx="346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8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소자 폐기 발생 경우 </a:t>
            </a:r>
            <a:endParaRPr sz="1800" i="0" u="none" strike="noStrike" cap="none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377" name="Google Shape;377;p46"/>
          <p:cNvGrpSpPr/>
          <p:nvPr/>
        </p:nvGrpSpPr>
        <p:grpSpPr>
          <a:xfrm>
            <a:off x="129424" y="3977630"/>
            <a:ext cx="4778400" cy="822597"/>
            <a:chOff x="129424" y="3942992"/>
            <a:chExt cx="4778400" cy="822597"/>
          </a:xfrm>
        </p:grpSpPr>
        <p:sp>
          <p:nvSpPr>
            <p:cNvPr id="378" name="Google Shape;378;p46"/>
            <p:cNvSpPr txBox="1"/>
            <p:nvPr/>
          </p:nvSpPr>
          <p:spPr>
            <a:xfrm>
              <a:off x="129424" y="4303889"/>
              <a:ext cx="477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ko" sz="18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소자 폐기량과 시간 loss로 인해 </a:t>
              </a:r>
              <a:r>
                <a:rPr lang="ko" sz="1800" dirty="0">
                  <a:solidFill>
                    <a:srgbClr val="C00000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억대</a:t>
              </a:r>
              <a:r>
                <a:rPr lang="ko" sz="1800" dirty="0"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손실 발생</a:t>
              </a:r>
              <a:endParaRPr sz="1800" dirty="0"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 rot="5400000">
              <a:off x="2414374" y="3881042"/>
              <a:ext cx="360900" cy="484800"/>
            </a:xfrm>
            <a:prstGeom prst="chevron">
              <a:avLst>
                <a:gd name="adj" fmla="val 50000"/>
              </a:avLst>
            </a:prstGeom>
            <a:solidFill>
              <a:srgbClr val="515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/>
          <p:nvPr/>
        </p:nvSpPr>
        <p:spPr>
          <a:xfrm rot="10800000">
            <a:off x="284200" y="1384217"/>
            <a:ext cx="3854400" cy="32001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rgbClr val="919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284175" y="1165768"/>
            <a:ext cx="3854400" cy="3426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"/>
              <a:buChar char="•"/>
            </a:pPr>
            <a:r>
              <a:rPr lang="ko" sz="1700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OLED 패널 공정의</a:t>
            </a:r>
            <a:r>
              <a:rPr lang="ko" sz="1700" dirty="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복잡한 제약 </a:t>
            </a:r>
            <a:r>
              <a:rPr lang="en-US" altLang="ko" sz="1700" dirty="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</a:t>
            </a:r>
            <a:r>
              <a:rPr lang="ko" sz="1700" dirty="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반영이 어려움</a:t>
            </a:r>
            <a:endParaRPr sz="1700" dirty="0">
              <a:solidFill>
                <a:srgbClr val="C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 dirty="0">
              <a:solidFill>
                <a:srgbClr val="C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 Medium"/>
              <a:buChar char="•"/>
            </a:pPr>
            <a:r>
              <a:rPr lang="ko" sz="1700" dirty="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비선형계획 문제 </a:t>
            </a:r>
            <a:r>
              <a:rPr lang="ko" sz="17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풀이가 어려움</a:t>
            </a:r>
            <a:endParaRPr sz="17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34290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KR Medium"/>
              <a:buChar char="•"/>
            </a:pPr>
            <a:r>
              <a:rPr lang="ko" sz="17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문제 풀이에 </a:t>
            </a:r>
            <a:r>
              <a:rPr lang="ko" sz="1700" dirty="0">
                <a:solidFill>
                  <a:srgbClr val="C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많은 시간 소요</a:t>
            </a:r>
            <a:endParaRPr sz="1700" dirty="0">
              <a:solidFill>
                <a:srgbClr val="C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284180" y="1119495"/>
            <a:ext cx="3854400" cy="484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23150"/>
          </a:solidFill>
          <a:ln w="19050" cap="flat" cmpd="sng">
            <a:solidFill>
              <a:srgbClr val="2231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기존 최적화 방법의 한계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43A5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1E325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1E325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</a:t>
            </a:r>
            <a:r>
              <a:rPr lang="ko" sz="2700" b="0" i="0" u="none" strike="noStrike" cap="none">
                <a:solidFill>
                  <a:srgbClr val="1E325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</a:t>
            </a:r>
            <a:r>
              <a:rPr lang="ko" sz="2700">
                <a:solidFill>
                  <a:srgbClr val="1E3252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연구 문제</a:t>
            </a:r>
            <a:endParaRPr sz="2700" b="0" i="0" u="none" strike="noStrike" cap="none">
              <a:solidFill>
                <a:srgbClr val="1E3252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2240981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문제 분석 및 해결 방안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390" name="Google Shape;390;p47"/>
          <p:cNvGrpSpPr/>
          <p:nvPr/>
        </p:nvGrpSpPr>
        <p:grpSpPr>
          <a:xfrm>
            <a:off x="4325957" y="1119488"/>
            <a:ext cx="4537043" cy="3624679"/>
            <a:chOff x="4325957" y="1119488"/>
            <a:chExt cx="4537043" cy="3624679"/>
          </a:xfrm>
        </p:grpSpPr>
        <p:grpSp>
          <p:nvGrpSpPr>
            <p:cNvPr id="391" name="Google Shape;391;p47"/>
            <p:cNvGrpSpPr/>
            <p:nvPr/>
          </p:nvGrpSpPr>
          <p:grpSpPr>
            <a:xfrm>
              <a:off x="5005400" y="1119488"/>
              <a:ext cx="3857600" cy="3624679"/>
              <a:chOff x="5005400" y="1119488"/>
              <a:chExt cx="3857600" cy="3624679"/>
            </a:xfrm>
          </p:grpSpPr>
          <p:sp>
            <p:nvSpPr>
              <p:cNvPr id="392" name="Google Shape;392;p47"/>
              <p:cNvSpPr/>
              <p:nvPr/>
            </p:nvSpPr>
            <p:spPr>
              <a:xfrm rot="10800000">
                <a:off x="5008600" y="1384017"/>
                <a:ext cx="3854400" cy="32109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 w="19050" cap="flat" cmpd="sng">
                <a:solidFill>
                  <a:srgbClr val="9198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34290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70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393" name="Google Shape;393;p47"/>
              <p:cNvSpPr/>
              <p:nvPr/>
            </p:nvSpPr>
            <p:spPr>
              <a:xfrm>
                <a:off x="5005400" y="1165768"/>
                <a:ext cx="3854400" cy="357839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t" anchorCtr="0">
                <a:noAutofit/>
              </a:bodyPr>
              <a:lstStyle/>
              <a:p>
                <a:pPr marL="342900" lvl="0" indent="0" algn="l" rtl="0">
                  <a:lnSpc>
                    <a:spcPct val="115000"/>
                  </a:lnSpc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700" dirty="0">
                  <a:solidFill>
                    <a:srgbClr val="0000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marL="342900" lvl="0" indent="-273050" algn="l" rtl="0">
                  <a:lnSpc>
                    <a:spcPct val="115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•"/>
                </a:pPr>
                <a:r>
                  <a:rPr lang="ko" sz="1700" dirty="0">
                    <a:solidFill>
                      <a:srgbClr val="0000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복잡한 제약</a:t>
                </a:r>
                <a:r>
                  <a:rPr 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 반영 용이</a:t>
                </a:r>
                <a:endParaRPr dirty="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Arial"/>
                  <a:buNone/>
                </a:pPr>
                <a:endParaRPr sz="7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marL="342900" lvl="0" indent="-273050" algn="l" rtl="0">
                  <a:lnSpc>
                    <a:spcPct val="115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•"/>
                </a:pPr>
                <a:r>
                  <a:rPr lang="ko" sz="1700" dirty="0">
                    <a:solidFill>
                      <a:srgbClr val="0000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시뮬레이션</a:t>
                </a:r>
                <a:r>
                  <a:rPr 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을 통해 비선형계획 </a:t>
                </a:r>
                <a:r>
                  <a:rPr lang="en-US" alt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    </a:t>
                </a:r>
                <a:r>
                  <a:rPr 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문제 풀이</a:t>
                </a:r>
                <a:endParaRPr sz="17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marL="127000" lvl="0" indent="-101600" algn="l" rtl="0"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7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marL="342900" lvl="0" indent="-273050" algn="l" rtl="0">
                  <a:spcBef>
                    <a:spcPts val="800"/>
                  </a:spcBef>
                  <a:spcAft>
                    <a:spcPts val="0"/>
                  </a:spcAft>
                  <a:buClr>
                    <a:schemeClr val="dk1"/>
                  </a:buClr>
                  <a:buSzPts val="1700"/>
                  <a:buChar char="•"/>
                </a:pPr>
                <a:r>
                  <a:rPr 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상대적으로 더 </a:t>
                </a:r>
                <a:r>
                  <a:rPr lang="ko" sz="1700" dirty="0">
                    <a:solidFill>
                      <a:srgbClr val="0000FF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빠른 시간</a:t>
                </a:r>
                <a:r>
                  <a:rPr lang="ko" sz="1700" dirty="0">
                    <a:solidFill>
                      <a:schemeClr val="dk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에 해 도출 </a:t>
                </a:r>
                <a:endParaRPr sz="17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dirty="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dirty="0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394" name="Google Shape;394;p47"/>
              <p:cNvSpPr/>
              <p:nvPr/>
            </p:nvSpPr>
            <p:spPr>
              <a:xfrm>
                <a:off x="5005401" y="1119488"/>
                <a:ext cx="3854400" cy="4848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3463F6"/>
              </a:solidFill>
              <a:ln w="19050" cap="flat" cmpd="sng">
                <a:solidFill>
                  <a:srgbClr val="3463F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2000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강화학습 기반의 최적화</a:t>
                </a:r>
                <a:endParaRPr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  <p:sp>
          <p:nvSpPr>
            <p:cNvPr id="395" name="Google Shape;395;p47"/>
            <p:cNvSpPr/>
            <p:nvPr/>
          </p:nvSpPr>
          <p:spPr>
            <a:xfrm rot="-5400000">
              <a:off x="4381457" y="2554924"/>
              <a:ext cx="384300" cy="495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05A71"/>
            </a:solidFill>
            <a:ln w="9525" cap="flat" cmpd="sng">
              <a:solidFill>
                <a:srgbClr val="505A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2240981" y="340200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세부 연구 배경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2" name="Google Shape;402;p48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</a:t>
            </a: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연구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 설계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172800" y="2847949"/>
            <a:ext cx="187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1600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원형공장</a:t>
            </a:r>
            <a:endParaRPr sz="160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4" name="Google Shape;404;p48"/>
          <p:cNvSpPr txBox="1"/>
          <p:nvPr/>
        </p:nvSpPr>
        <p:spPr>
          <a:xfrm>
            <a:off x="1971415" y="2133616"/>
            <a:ext cx="187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1600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성형1공장</a:t>
            </a:r>
            <a:endParaRPr sz="160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3907869" y="2732892"/>
            <a:ext cx="432300" cy="3300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8"/>
          <p:cNvSpPr/>
          <p:nvPr/>
        </p:nvSpPr>
        <p:spPr>
          <a:xfrm>
            <a:off x="4341833" y="2732896"/>
            <a:ext cx="432300" cy="3300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8"/>
          <p:cNvSpPr/>
          <p:nvPr/>
        </p:nvSpPr>
        <p:spPr>
          <a:xfrm>
            <a:off x="4786408" y="2732888"/>
            <a:ext cx="432300" cy="3300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56" y="1962389"/>
            <a:ext cx="1008422" cy="100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467" y="1246150"/>
            <a:ext cx="1008422" cy="1008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8"/>
          <p:cNvSpPr txBox="1"/>
          <p:nvPr/>
        </p:nvSpPr>
        <p:spPr>
          <a:xfrm>
            <a:off x="157451" y="906850"/>
            <a:ext cx="17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18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LTPS</a:t>
            </a:r>
            <a:endParaRPr sz="180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1798757" y="906850"/>
            <a:ext cx="213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18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유기물 증착</a:t>
            </a:r>
            <a:endParaRPr sz="180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467" y="2627561"/>
            <a:ext cx="1008422" cy="100842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1971404" y="3511145"/>
            <a:ext cx="187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1600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성형2공장</a:t>
            </a:r>
            <a:endParaRPr sz="160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aphicFrame>
        <p:nvGraphicFramePr>
          <p:cNvPr id="414" name="Google Shape;414;p48"/>
          <p:cNvGraphicFramePr/>
          <p:nvPr/>
        </p:nvGraphicFramePr>
        <p:xfrm>
          <a:off x="4644653" y="1039472"/>
          <a:ext cx="3889350" cy="2907600"/>
        </p:xfrm>
        <a:graphic>
          <a:graphicData uri="http://schemas.openxmlformats.org/drawingml/2006/table">
            <a:tbl>
              <a:tblPr>
                <a:noFill/>
                <a:tableStyleId>{F416E9AF-ACC8-41C3-8EDE-952C76BDCF22}</a:tableStyleId>
              </a:tblPr>
              <a:tblGrid>
                <a:gridCol w="76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42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rgbClr val="FFFFFF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주문 데이터</a:t>
                      </a:r>
                      <a:endParaRPr sz="1300">
                        <a:solidFill>
                          <a:srgbClr val="FFFFFF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8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공장명</a:t>
                      </a:r>
                      <a:endParaRPr sz="1300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모델명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수량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납기 일자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성형</a:t>
                      </a:r>
                      <a:endParaRPr sz="13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1공장</a:t>
                      </a:r>
                      <a:endParaRPr sz="130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A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750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2020-07-23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 C</a:t>
                      </a:r>
                      <a:endParaRPr sz="1300"/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127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2020-07-12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D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40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2020-09-12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성형</a:t>
                      </a:r>
                      <a:endParaRPr sz="1300"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2공장</a:t>
                      </a:r>
                      <a:endParaRPr sz="1300"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A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1600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2020-09-17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B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1560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2020-09-29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C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104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2020-06-23</a:t>
                      </a:r>
                      <a:endParaRPr sz="13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2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>
                        <a:solidFill>
                          <a:schemeClr val="dk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01000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15" name="Google Shape;415;p48"/>
          <p:cNvGrpSpPr/>
          <p:nvPr/>
        </p:nvGrpSpPr>
        <p:grpSpPr>
          <a:xfrm>
            <a:off x="1483073" y="1982625"/>
            <a:ext cx="1052647" cy="1424973"/>
            <a:chOff x="5494672" y="2651905"/>
            <a:chExt cx="1596855" cy="2060400"/>
          </a:xfrm>
        </p:grpSpPr>
        <p:cxnSp>
          <p:nvCxnSpPr>
            <p:cNvPr id="416" name="Google Shape;416;p48"/>
            <p:cNvCxnSpPr/>
            <p:nvPr/>
          </p:nvCxnSpPr>
          <p:spPr>
            <a:xfrm>
              <a:off x="6382327" y="2659116"/>
              <a:ext cx="7092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cxnSp>
          <p:nvCxnSpPr>
            <p:cNvPr id="417" name="Google Shape;417;p48"/>
            <p:cNvCxnSpPr/>
            <p:nvPr/>
          </p:nvCxnSpPr>
          <p:spPr>
            <a:xfrm>
              <a:off x="5494672" y="3681053"/>
              <a:ext cx="771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med" len="med"/>
            </a:ln>
          </p:spPr>
        </p:cxnSp>
        <p:cxnSp>
          <p:nvCxnSpPr>
            <p:cNvPr id="418" name="Google Shape;418;p48"/>
            <p:cNvCxnSpPr/>
            <p:nvPr/>
          </p:nvCxnSpPr>
          <p:spPr>
            <a:xfrm>
              <a:off x="6391563" y="4648176"/>
              <a:ext cx="694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cxnSp>
          <p:nvCxnSpPr>
            <p:cNvPr id="419" name="Google Shape;419;p48"/>
            <p:cNvCxnSpPr/>
            <p:nvPr/>
          </p:nvCxnSpPr>
          <p:spPr>
            <a:xfrm>
              <a:off x="6305174" y="2651905"/>
              <a:ext cx="0" cy="2060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0" name="Google Shape;420;p48"/>
          <p:cNvGrpSpPr/>
          <p:nvPr/>
        </p:nvGrpSpPr>
        <p:grpSpPr>
          <a:xfrm>
            <a:off x="1341763" y="4107600"/>
            <a:ext cx="6003284" cy="888600"/>
            <a:chOff x="1630850" y="4128775"/>
            <a:chExt cx="6003284" cy="888600"/>
          </a:xfrm>
        </p:grpSpPr>
        <p:sp>
          <p:nvSpPr>
            <p:cNvPr id="421" name="Google Shape;421;p48"/>
            <p:cNvSpPr/>
            <p:nvPr/>
          </p:nvSpPr>
          <p:spPr>
            <a:xfrm>
              <a:off x="2343634" y="4128775"/>
              <a:ext cx="5290500" cy="88860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7216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 b="1">
                  <a:solidFill>
                    <a:srgbClr val="010002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소자 투입 순서 최적화를 통해 생산계획 도출</a:t>
              </a:r>
              <a:endParaRPr sz="2200" b="1">
                <a:solidFill>
                  <a:srgbClr val="3463F6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422" name="Google Shape;422;p48"/>
            <p:cNvSpPr/>
            <p:nvPr/>
          </p:nvSpPr>
          <p:spPr>
            <a:xfrm rot="-5400000">
              <a:off x="1752950" y="4246361"/>
              <a:ext cx="409200" cy="653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05A71"/>
            </a:solidFill>
            <a:ln w="9525" cap="flat" cmpd="sng">
              <a:solidFill>
                <a:srgbClr val="505A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8"/>
          <p:cNvSpPr txBox="1"/>
          <p:nvPr/>
        </p:nvSpPr>
        <p:spPr>
          <a:xfrm>
            <a:off x="6154475" y="3660331"/>
            <a:ext cx="869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IBM Plex Sans KR"/>
                <a:ea typeface="IBM Plex Sans KR"/>
                <a:cs typeface="IBM Plex Sans KR"/>
                <a:sym typeface="IBM Plex Sans KR"/>
              </a:rPr>
              <a:t>…</a:t>
            </a:r>
            <a:endParaRPr sz="1300" dirty="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9"/>
          <p:cNvCxnSpPr/>
          <p:nvPr/>
        </p:nvCxnSpPr>
        <p:spPr>
          <a:xfrm>
            <a:off x="1056500" y="1772590"/>
            <a:ext cx="0" cy="235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9" name="Google Shape;429;p49"/>
          <p:cNvSpPr/>
          <p:nvPr/>
        </p:nvSpPr>
        <p:spPr>
          <a:xfrm>
            <a:off x="0" y="0"/>
            <a:ext cx="9144000" cy="145200"/>
          </a:xfrm>
          <a:prstGeom prst="rect">
            <a:avLst/>
          </a:prstGeom>
          <a:solidFill>
            <a:srgbClr val="2231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2240981" y="344025"/>
            <a:ext cx="28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" sz="17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주요 연구 내용</a:t>
            </a:r>
            <a:endParaRPr sz="17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165396" y="259425"/>
            <a:ext cx="2925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</a:t>
            </a:r>
            <a:r>
              <a:rPr lang="ko" sz="2700" b="0" i="0" u="none" strike="noStrike" cap="none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. 연구 </a:t>
            </a:r>
            <a:r>
              <a:rPr lang="ko" sz="2700">
                <a:solidFill>
                  <a:srgbClr val="22315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설계</a:t>
            </a:r>
            <a:endParaRPr sz="2700" b="0" i="0" u="none" strike="noStrike" cap="none">
              <a:solidFill>
                <a:srgbClr val="22315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432" name="Google Shape;432;p49"/>
          <p:cNvGrpSpPr/>
          <p:nvPr/>
        </p:nvGrpSpPr>
        <p:grpSpPr>
          <a:xfrm>
            <a:off x="684650" y="985367"/>
            <a:ext cx="743700" cy="743700"/>
            <a:chOff x="1009000" y="1193175"/>
            <a:chExt cx="743700" cy="743700"/>
          </a:xfrm>
        </p:grpSpPr>
        <p:sp>
          <p:nvSpPr>
            <p:cNvPr id="433" name="Google Shape;433;p49"/>
            <p:cNvSpPr/>
            <p:nvPr/>
          </p:nvSpPr>
          <p:spPr>
            <a:xfrm>
              <a:off x="1009000" y="1193175"/>
              <a:ext cx="743700" cy="743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1084150" y="1268313"/>
              <a:ext cx="593400" cy="593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35" name="Google Shape;435;p49"/>
          <p:cNvGrpSpPr/>
          <p:nvPr/>
        </p:nvGrpSpPr>
        <p:grpSpPr>
          <a:xfrm>
            <a:off x="684650" y="2376892"/>
            <a:ext cx="743700" cy="743700"/>
            <a:chOff x="3621950" y="1193175"/>
            <a:chExt cx="743700" cy="743700"/>
          </a:xfrm>
        </p:grpSpPr>
        <p:sp>
          <p:nvSpPr>
            <p:cNvPr id="436" name="Google Shape;436;p49"/>
            <p:cNvSpPr/>
            <p:nvPr/>
          </p:nvSpPr>
          <p:spPr>
            <a:xfrm>
              <a:off x="3621950" y="1193175"/>
              <a:ext cx="743700" cy="743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3697100" y="1268313"/>
              <a:ext cx="593400" cy="593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2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438" name="Google Shape;438;p49"/>
          <p:cNvSpPr/>
          <p:nvPr/>
        </p:nvSpPr>
        <p:spPr>
          <a:xfrm>
            <a:off x="1733150" y="906267"/>
            <a:ext cx="3234900" cy="74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강화학습(RL) 문제 정의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9" name="Google Shape;439;p49"/>
          <p:cNvSpPr/>
          <p:nvPr/>
        </p:nvSpPr>
        <p:spPr>
          <a:xfrm>
            <a:off x="1733150" y="2341605"/>
            <a:ext cx="4265700" cy="74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RL 모델 설계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657860" y="2997842"/>
            <a:ext cx="3246300" cy="55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BM Plex Sans KR Medium"/>
              <a:buChar char="+"/>
            </a:pPr>
            <a:r>
              <a:rPr lang="ko" sz="16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성능 비교를 위한 GA 모델 설계</a:t>
            </a:r>
            <a:endParaRPr sz="1600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41" name="Google Shape;441;p49"/>
          <p:cNvSpPr/>
          <p:nvPr/>
        </p:nvSpPr>
        <p:spPr>
          <a:xfrm>
            <a:off x="1733150" y="3768392"/>
            <a:ext cx="3095700" cy="743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주문 변동 반영 툴 제작</a:t>
            </a:r>
            <a:endParaRPr sz="20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442" name="Google Shape;442;p49"/>
          <p:cNvGrpSpPr/>
          <p:nvPr/>
        </p:nvGrpSpPr>
        <p:grpSpPr>
          <a:xfrm>
            <a:off x="684650" y="3768392"/>
            <a:ext cx="743700" cy="743700"/>
            <a:chOff x="6234900" y="1193175"/>
            <a:chExt cx="743700" cy="743700"/>
          </a:xfrm>
        </p:grpSpPr>
        <p:sp>
          <p:nvSpPr>
            <p:cNvPr id="443" name="Google Shape;443;p49"/>
            <p:cNvSpPr/>
            <p:nvPr/>
          </p:nvSpPr>
          <p:spPr>
            <a:xfrm>
              <a:off x="6234900" y="1193175"/>
              <a:ext cx="743700" cy="7437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6310050" y="1268313"/>
              <a:ext cx="593400" cy="593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rgbClr val="FFFF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3</a:t>
              </a:r>
              <a:endParaRPr sz="2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445" name="Google Shape;445;p49"/>
          <p:cNvSpPr/>
          <p:nvPr/>
        </p:nvSpPr>
        <p:spPr>
          <a:xfrm>
            <a:off x="1657850" y="1548248"/>
            <a:ext cx="3246300" cy="79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BM Plex Sans KR Medium"/>
              <a:buChar char="+"/>
            </a:pPr>
            <a:r>
              <a:rPr lang="ko" sz="16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인풋 자동화</a:t>
            </a:r>
            <a:endParaRPr sz="1600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BM Plex Sans KR Medium"/>
              <a:buChar char="+"/>
            </a:pPr>
            <a:r>
              <a:rPr lang="ko" sz="16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현업 간트차트 분석</a:t>
            </a:r>
            <a:endParaRPr sz="1600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1657860" y="4373442"/>
            <a:ext cx="3246300" cy="55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BM Plex Sans KR Medium"/>
              <a:buChar char="+"/>
            </a:pPr>
            <a:r>
              <a:rPr lang="ko" sz="16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GUI 개발</a:t>
            </a:r>
            <a:endParaRPr sz="160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515A71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D3D6DC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515A71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D3D6DC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1535</Words>
  <Application>Microsoft Office PowerPoint</Application>
  <PresentationFormat>화면 슬라이드 쇼(16:9)</PresentationFormat>
  <Paragraphs>464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Malgun Gothic</vt:lpstr>
      <vt:lpstr>IBM Plex Sans KR Medium</vt:lpstr>
      <vt:lpstr>IBM Plex Serif Medium</vt:lpstr>
      <vt:lpstr>IBM Plex Sans KR SemiBold</vt:lpstr>
      <vt:lpstr>Arial</vt:lpstr>
      <vt:lpstr>IBM Plex Sans KR</vt:lpstr>
      <vt:lpstr>Simple Light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이정은</cp:lastModifiedBy>
  <cp:revision>12</cp:revision>
  <dcterms:modified xsi:type="dcterms:W3CDTF">2023-11-08T04:09:42Z</dcterms:modified>
</cp:coreProperties>
</file>